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98" r:id="rId4"/>
    <p:sldId id="278" r:id="rId5"/>
    <p:sldId id="318" r:id="rId6"/>
    <p:sldId id="316" r:id="rId7"/>
    <p:sldId id="317" r:id="rId8"/>
    <p:sldId id="320" r:id="rId9"/>
    <p:sldId id="301" r:id="rId10"/>
    <p:sldId id="300" r:id="rId11"/>
    <p:sldId id="343" r:id="rId12"/>
    <p:sldId id="309" r:id="rId13"/>
    <p:sldId id="310" r:id="rId14"/>
    <p:sldId id="342" r:id="rId15"/>
    <p:sldId id="323" r:id="rId16"/>
    <p:sldId id="353" r:id="rId17"/>
    <p:sldId id="352" r:id="rId18"/>
    <p:sldId id="354" r:id="rId19"/>
    <p:sldId id="355" r:id="rId20"/>
    <p:sldId id="356" r:id="rId21"/>
    <p:sldId id="341" r:id="rId22"/>
    <p:sldId id="328" r:id="rId23"/>
    <p:sldId id="329" r:id="rId24"/>
    <p:sldId id="339" r:id="rId25"/>
    <p:sldId id="311" r:id="rId26"/>
    <p:sldId id="330" r:id="rId27"/>
    <p:sldId id="345" r:id="rId28"/>
    <p:sldId id="347" r:id="rId29"/>
    <p:sldId id="346" r:id="rId30"/>
    <p:sldId id="332" r:id="rId31"/>
    <p:sldId id="349" r:id="rId32"/>
    <p:sldId id="338" r:id="rId33"/>
    <p:sldId id="348" r:id="rId34"/>
    <p:sldId id="350" r:id="rId35"/>
    <p:sldId id="313" r:id="rId36"/>
    <p:sldId id="335" r:id="rId37"/>
    <p:sldId id="336" r:id="rId38"/>
    <p:sldId id="337" r:id="rId39"/>
    <p:sldId id="276" r:id="rId40"/>
  </p:sldIdLst>
  <p:sldSz cx="12192000" cy="6858000"/>
  <p:notesSz cx="6858000" cy="9144000"/>
  <p:embeddedFontLst>
    <p:embeddedFont>
      <p:font typeface="BM HANNA Air OTF" panose="020B0600000101010101" pitchFamily="34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배달의민족 주아" panose="020B0600000101010101" charset="0"/>
      <p:regular r:id="rId49"/>
      <p:bold r:id="rId50"/>
      <p:italic r:id="rId51"/>
      <p:boldItalic r:id="rId52"/>
    </p:embeddedFont>
    <p:embeddedFont>
      <p:font typeface="배달의민족 한나체 Air OTF" panose="020B0600000101010101" pitchFamily="34" charset="-127"/>
      <p:regular r:id="rId53"/>
    </p:embeddedFont>
    <p:embeddedFont>
      <p:font typeface="배달의민족 한나체 Pro OTF" panose="020B0600000101010101" pitchFamily="34" charset="-127"/>
      <p:regular r:id="rId5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44546A"/>
    <a:srgbClr val="1C5D7F"/>
    <a:srgbClr val="5AC6DC"/>
    <a:srgbClr val="75A4E7"/>
    <a:srgbClr val="A0C86E"/>
    <a:srgbClr val="074769"/>
    <a:srgbClr val="303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77091" autoAdjust="0"/>
  </p:normalViewPr>
  <p:slideViewPr>
    <p:cSldViewPr snapToGrid="0">
      <p:cViewPr varScale="1">
        <p:scale>
          <a:sx n="48" d="100"/>
          <a:sy n="48" d="100"/>
        </p:scale>
        <p:origin x="12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92001-47F4-C148-B528-9058A7680D52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B5042-928A-0F41-ADAE-940956CA87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682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실시간 이동체 궤적과 공간에 대한 모니터링 시스템 개발</a:t>
            </a:r>
            <a:r>
              <a:rPr kumimoji="1" lang="en-US" altLang="ko-KR" dirty="0"/>
              <a:t>/</a:t>
            </a:r>
            <a:r>
              <a:rPr kumimoji="1" lang="ko-KR" altLang="en-US" dirty="0"/>
              <a:t>연구의 중간발표를 맡은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팀의 </a:t>
            </a:r>
            <a:r>
              <a:rPr kumimoji="1" lang="ko-KR" altLang="en-US" dirty="0" err="1"/>
              <a:t>이한솔입니다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2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UAM </a:t>
            </a:r>
            <a:r>
              <a:rPr lang="ko-KR" altLang="en-US" dirty="0"/>
              <a:t>가상 서버입니다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UAM </a:t>
            </a:r>
            <a:r>
              <a:rPr lang="ko-KR" altLang="en-US" dirty="0"/>
              <a:t>가상 서버의 역할은 크게 두가지인데요</a:t>
            </a:r>
            <a:r>
              <a:rPr lang="en-US" altLang="ko-KR" dirty="0"/>
              <a:t>, </a:t>
            </a:r>
            <a:r>
              <a:rPr lang="ko-KR" altLang="en-US" dirty="0"/>
              <a:t>첫째는 실시간 경로 데이터를 카프카에 전달하는 것이고</a:t>
            </a:r>
            <a:r>
              <a:rPr lang="en-US" altLang="ko-KR" dirty="0"/>
              <a:t>, </a:t>
            </a:r>
            <a:r>
              <a:rPr lang="ko-KR" altLang="en-US" dirty="0"/>
              <a:t>둘째는 계획 경로 데이터를 반환하는 것입니다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자세한 설명을 위해 핵심 객체들만 확대해보았습니다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계획 경로 데이터를 반환하는 기능은 </a:t>
            </a:r>
            <a:r>
              <a:rPr lang="en-US" altLang="ko-KR" dirty="0" err="1"/>
              <a:t>UamService</a:t>
            </a:r>
            <a:r>
              <a:rPr lang="ko-KR" altLang="en-US" dirty="0"/>
              <a:t>의 </a:t>
            </a:r>
            <a:r>
              <a:rPr lang="en-US" altLang="ko-KR" dirty="0" err="1"/>
              <a:t>getFligthSchedule</a:t>
            </a:r>
            <a:r>
              <a:rPr lang="en-US" altLang="ko-KR" dirty="0"/>
              <a:t>() </a:t>
            </a:r>
            <a:r>
              <a:rPr lang="ko-KR" altLang="en-US" dirty="0"/>
              <a:t>메서드에 의해 수행됩니다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실시간 경로 데이터를 카프카에 전달하는 기능은 </a:t>
            </a:r>
            <a:r>
              <a:rPr lang="en-US" altLang="ko-KR" dirty="0" err="1"/>
              <a:t>UamService</a:t>
            </a:r>
            <a:r>
              <a:rPr lang="ko-KR" altLang="en-US" dirty="0"/>
              <a:t>의 </a:t>
            </a:r>
            <a:r>
              <a:rPr lang="en-US" altLang="ko-KR" dirty="0"/>
              <a:t>depart() </a:t>
            </a:r>
            <a:r>
              <a:rPr lang="ko-KR" altLang="en-US" dirty="0"/>
              <a:t>메서드에 의해 수행됩니다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depart() </a:t>
            </a:r>
            <a:r>
              <a:rPr lang="ko-KR" altLang="en-US" dirty="0"/>
              <a:t>메서드는 인자로 받은 </a:t>
            </a:r>
            <a:r>
              <a:rPr lang="en-US" altLang="ko-KR" dirty="0"/>
              <a:t>id</a:t>
            </a:r>
            <a:r>
              <a:rPr lang="ko-KR" altLang="en-US" dirty="0"/>
              <a:t>에 해당하는 </a:t>
            </a:r>
            <a:r>
              <a:rPr lang="en-US" altLang="ko-KR" dirty="0"/>
              <a:t>UAM</a:t>
            </a:r>
            <a:r>
              <a:rPr lang="ko-KR" altLang="en-US" dirty="0"/>
              <a:t>을 </a:t>
            </a:r>
            <a:r>
              <a:rPr lang="en-US" altLang="ko-KR" dirty="0"/>
              <a:t>DB</a:t>
            </a:r>
            <a:r>
              <a:rPr lang="ko-KR" altLang="en-US" dirty="0"/>
              <a:t>에서 찾고</a:t>
            </a:r>
            <a:r>
              <a:rPr lang="en-US" altLang="ko-KR" dirty="0"/>
              <a:t>, </a:t>
            </a:r>
            <a:r>
              <a:rPr lang="ko-KR" altLang="en-US" dirty="0"/>
              <a:t>미리 저장된 실시간 경로 데이터를 꺼냅니다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RealTimePointProducer</a:t>
            </a:r>
            <a:r>
              <a:rPr lang="en-US" altLang="ko-KR" dirty="0"/>
              <a:t> </a:t>
            </a:r>
            <a:r>
              <a:rPr lang="ko-KR" altLang="en-US" dirty="0"/>
              <a:t>객체의 도움을 받아 이것을 카프카에 전달합니다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RealTimePointProducer</a:t>
            </a:r>
            <a:r>
              <a:rPr lang="ko-KR" altLang="en-US" dirty="0"/>
              <a:t>는 </a:t>
            </a:r>
            <a:r>
              <a:rPr lang="en-US" altLang="ko-KR" dirty="0" err="1"/>
              <a:t>KafkaTemplate</a:t>
            </a:r>
            <a:r>
              <a:rPr lang="ko-KR" altLang="en-US" dirty="0"/>
              <a:t>을 통해 </a:t>
            </a:r>
            <a:r>
              <a:rPr lang="en-US" altLang="ko-KR" dirty="0"/>
              <a:t>Producer </a:t>
            </a:r>
            <a:r>
              <a:rPr lang="ko-KR" altLang="en-US" dirty="0"/>
              <a:t>역할을 수행할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56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중앙 처리 서버의 클래스 다이어그램입니다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중앙처리 서버의 역할도 두 가지로 분류할 수 있는데요</a:t>
            </a:r>
            <a:r>
              <a:rPr lang="en-US" altLang="ko-KR" dirty="0"/>
              <a:t>, </a:t>
            </a:r>
            <a:r>
              <a:rPr lang="ko-KR" altLang="en-US" dirty="0"/>
              <a:t>첫째는 카프카에 전달된 실시간 경로 데이터를 처리하는 것이고</a:t>
            </a:r>
            <a:r>
              <a:rPr lang="en-US" altLang="ko-KR" dirty="0"/>
              <a:t>, </a:t>
            </a:r>
            <a:r>
              <a:rPr lang="ko-KR" altLang="en-US" dirty="0"/>
              <a:t>둘째는 </a:t>
            </a:r>
            <a:r>
              <a:rPr lang="en-US" altLang="ko-KR" dirty="0"/>
              <a:t>UAM</a:t>
            </a:r>
            <a:r>
              <a:rPr lang="ko-KR" altLang="en-US" dirty="0"/>
              <a:t>의 계획 정보를 요청하는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계획 정보를 요청하는 기능은</a:t>
            </a:r>
            <a:r>
              <a:rPr lang="en-US" altLang="ko-KR" dirty="0"/>
              <a:t>, </a:t>
            </a:r>
            <a:r>
              <a:rPr lang="ko-KR" altLang="en-US" dirty="0"/>
              <a:t>앞서 말씀드렸던 </a:t>
            </a:r>
            <a:r>
              <a:rPr lang="en-US" altLang="ko-KR" dirty="0"/>
              <a:t>UAM </a:t>
            </a:r>
            <a:r>
              <a:rPr lang="ko-KR" altLang="en-US" dirty="0"/>
              <a:t>가상 서버의 메서드를 호출함으로써 이루어집니다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핵심은 실시간 경로 데이터를 처리하는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카프카에 전달된 데이터를 처리하기 위해서</a:t>
            </a:r>
            <a:r>
              <a:rPr lang="en-US" altLang="ko-KR" dirty="0"/>
              <a:t> </a:t>
            </a:r>
            <a:r>
              <a:rPr lang="en-US" altLang="ko-KR" dirty="0" err="1"/>
              <a:t>MonitoringService</a:t>
            </a:r>
            <a:r>
              <a:rPr lang="ko-KR" altLang="en-US" dirty="0"/>
              <a:t>는 </a:t>
            </a:r>
            <a:r>
              <a:rPr lang="en-US" altLang="ko-KR" dirty="0" err="1"/>
              <a:t>getAllWayPoint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getRealTimeWayPoint</a:t>
            </a:r>
            <a:r>
              <a:rPr lang="en-US" altLang="ko-KR" dirty="0"/>
              <a:t>()</a:t>
            </a:r>
            <a:r>
              <a:rPr lang="ko-KR" altLang="en-US" dirty="0"/>
              <a:t>라는 메서드를 정의하고 있습니다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getAllWayPoint</a:t>
            </a:r>
            <a:r>
              <a:rPr lang="ko-KR" altLang="en-US" dirty="0"/>
              <a:t>는 현재 시점까지의 실시간 경로를 한번에 가져오는 기능을 하고</a:t>
            </a:r>
            <a:r>
              <a:rPr lang="en-US" altLang="ko-KR" dirty="0"/>
              <a:t>, </a:t>
            </a:r>
            <a:r>
              <a:rPr lang="en-US" altLang="ko-KR" dirty="0" err="1"/>
              <a:t>getRealTimeWayPoint</a:t>
            </a:r>
            <a:r>
              <a:rPr lang="ko-KR" altLang="en-US" dirty="0"/>
              <a:t>는 가장 최근 전달된 데이터를 가져오는 기능을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90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지금까지 클래스 다이어그램을 </a:t>
            </a:r>
            <a:r>
              <a:rPr kumimoji="1" lang="ko-KR" altLang="en-US" dirty="0" err="1"/>
              <a:t>설명드렸고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지금부터는 파트 별 진행상황에 대해 말씀드리겠습니다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9994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파트에서는 모니터링 시스템에 사용될 데이터의 포맷을 설계하였습니다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Vertiport</a:t>
            </a:r>
            <a:r>
              <a:rPr lang="ko-KR" altLang="en-US" dirty="0"/>
              <a:t>를 선정하였는데</a:t>
            </a:r>
            <a:r>
              <a:rPr lang="en-US" altLang="ko-KR" dirty="0"/>
              <a:t>, Vertiport</a:t>
            </a:r>
            <a:r>
              <a:rPr lang="ko-KR" altLang="en-US" dirty="0"/>
              <a:t>는 직역하면 비행장입니다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사전에 지역을 대구로 한정하였기 때문에</a:t>
            </a:r>
            <a:r>
              <a:rPr lang="en-US" altLang="ko-KR" dirty="0"/>
              <a:t>, </a:t>
            </a:r>
            <a:r>
              <a:rPr lang="ko-KR" altLang="en-US" dirty="0"/>
              <a:t>대구 내 중요 시설 중 </a:t>
            </a:r>
            <a:r>
              <a:rPr lang="en-US" altLang="ko-KR" dirty="0"/>
              <a:t>10</a:t>
            </a:r>
            <a:r>
              <a:rPr lang="ko-KR" altLang="en-US" dirty="0"/>
              <a:t>여 곳을 </a:t>
            </a:r>
            <a:r>
              <a:rPr lang="en-US" altLang="ko-KR" dirty="0"/>
              <a:t>Vertiport</a:t>
            </a:r>
            <a:r>
              <a:rPr lang="ko-KR" altLang="en-US" dirty="0"/>
              <a:t>로 선정하였습니다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표는 </a:t>
            </a:r>
            <a:r>
              <a:rPr lang="en-US" altLang="ko-KR" dirty="0"/>
              <a:t>Vertiport</a:t>
            </a:r>
            <a:r>
              <a:rPr lang="ko-KR" altLang="en-US" dirty="0"/>
              <a:t>의 종류와 위도</a:t>
            </a:r>
            <a:r>
              <a:rPr lang="en-US" altLang="ko-KR" dirty="0"/>
              <a:t>, </a:t>
            </a:r>
            <a:r>
              <a:rPr lang="ko-KR" altLang="en-US" dirty="0"/>
              <a:t>경도를 나타내고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49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시스템은 두가지의 데이터 형식을 사용합니다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ADS-B</a:t>
            </a:r>
            <a:r>
              <a:rPr lang="ko-KR" altLang="en-US" dirty="0"/>
              <a:t>는 </a:t>
            </a:r>
            <a:r>
              <a:rPr lang="en-US" altLang="ko-KR" dirty="0"/>
              <a:t>UAM</a:t>
            </a:r>
            <a:r>
              <a:rPr lang="ko-KR" altLang="en-US" dirty="0"/>
              <a:t>의 실시간 경로를 나타내는 데이터입니다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형태를 살펴보면 </a:t>
            </a:r>
            <a:r>
              <a:rPr lang="en-US" altLang="ko-KR" dirty="0" err="1"/>
              <a:t>Uam</a:t>
            </a:r>
            <a:r>
              <a:rPr lang="ko-KR" altLang="en-US" dirty="0"/>
              <a:t>의 고유 아이디와</a:t>
            </a:r>
            <a:r>
              <a:rPr lang="en-US" altLang="ko-KR" dirty="0"/>
              <a:t>, </a:t>
            </a:r>
            <a:r>
              <a:rPr lang="ko-KR" altLang="en-US" dirty="0"/>
              <a:t>현재 시간</a:t>
            </a:r>
            <a:r>
              <a:rPr lang="en-US" altLang="ko-KR" dirty="0"/>
              <a:t>, </a:t>
            </a:r>
            <a:r>
              <a:rPr lang="ko-KR" altLang="en-US" dirty="0"/>
              <a:t>현재 위치로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FIXM</a:t>
            </a:r>
            <a:r>
              <a:rPr lang="ko-KR" altLang="en-US" dirty="0"/>
              <a:t>은 </a:t>
            </a:r>
            <a:r>
              <a:rPr lang="en-US" altLang="ko-KR" dirty="0"/>
              <a:t>UAM</a:t>
            </a:r>
            <a:r>
              <a:rPr lang="ko-KR" altLang="en-US" dirty="0"/>
              <a:t>의 계획 경로를 나타내는 데이터입니다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형태를 살펴보면 </a:t>
            </a:r>
            <a:r>
              <a:rPr lang="en-US" altLang="ko-KR" dirty="0" err="1"/>
              <a:t>Uam</a:t>
            </a:r>
            <a:r>
              <a:rPr lang="ko-KR" altLang="en-US" dirty="0"/>
              <a:t>의 고유 아이디와</a:t>
            </a:r>
            <a:r>
              <a:rPr lang="en-US" altLang="ko-KR" dirty="0"/>
              <a:t>, </a:t>
            </a:r>
            <a:r>
              <a:rPr lang="ko-KR" altLang="en-US" dirty="0"/>
              <a:t>출발 </a:t>
            </a:r>
            <a:r>
              <a:rPr lang="en-US" altLang="ko-KR" dirty="0"/>
              <a:t>Vertiport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도착 </a:t>
            </a:r>
            <a:r>
              <a:rPr lang="en-US" altLang="ko-KR" dirty="0"/>
              <a:t>Vertiport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경로를 이루는 포인트 배열로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678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 </a:t>
            </a:r>
            <a:r>
              <a:rPr lang="en-US" altLang="ko-KR" dirty="0"/>
              <a:t>Python</a:t>
            </a:r>
            <a:r>
              <a:rPr lang="ko-KR" altLang="en-US" dirty="0"/>
              <a:t>을 이용해 </a:t>
            </a:r>
            <a:r>
              <a:rPr lang="en-US" altLang="ko-KR" dirty="0"/>
              <a:t>JSON </a:t>
            </a:r>
            <a:r>
              <a:rPr lang="ko-KR" altLang="en-US" dirty="0"/>
              <a:t>데이터를 동적으로 생성하는 코드를 작성하였습니다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416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파트에서는 앞서 </a:t>
            </a:r>
            <a:r>
              <a:rPr lang="ko-KR" altLang="en-US" dirty="0" err="1"/>
              <a:t>설명드린</a:t>
            </a:r>
            <a:r>
              <a:rPr lang="ko-KR" altLang="en-US" dirty="0"/>
              <a:t> 클래스 다이어그램을 바탕으로 필요한 기능을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UAM </a:t>
            </a:r>
            <a:r>
              <a:rPr lang="ko-KR" altLang="en-US" dirty="0"/>
              <a:t>가상 서버부터 살펴보면</a:t>
            </a:r>
            <a:r>
              <a:rPr lang="en-US" altLang="ko-KR" dirty="0"/>
              <a:t>, </a:t>
            </a:r>
            <a:r>
              <a:rPr lang="en-US" altLang="ko-KR" dirty="0" err="1"/>
              <a:t>UamService</a:t>
            </a:r>
            <a:r>
              <a:rPr lang="ko-KR" altLang="en-US" dirty="0"/>
              <a:t>의 </a:t>
            </a:r>
            <a:r>
              <a:rPr lang="en-US" altLang="ko-KR" dirty="0"/>
              <a:t>depart()</a:t>
            </a:r>
            <a:r>
              <a:rPr lang="ko-KR" altLang="en-US" dirty="0"/>
              <a:t>와 </a:t>
            </a:r>
            <a:r>
              <a:rPr lang="en-US" altLang="ko-KR" dirty="0" err="1"/>
              <a:t>getFlightSchedule</a:t>
            </a:r>
            <a:r>
              <a:rPr lang="en-US" altLang="ko-KR" dirty="0"/>
              <a:t>() </a:t>
            </a:r>
            <a:r>
              <a:rPr lang="ko-KR" altLang="en-US" dirty="0"/>
              <a:t>메서드를 구현했고</a:t>
            </a:r>
            <a:r>
              <a:rPr lang="en-US" altLang="ko-KR" dirty="0"/>
              <a:t>, Swagger Docs</a:t>
            </a:r>
            <a:r>
              <a:rPr lang="ko-KR" altLang="en-US" dirty="0"/>
              <a:t>를 통해 테스트해보았습니다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82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depart() </a:t>
            </a:r>
            <a:r>
              <a:rPr lang="ko-KR" altLang="en-US" dirty="0"/>
              <a:t>메서드는 일정 간격을 두고</a:t>
            </a:r>
            <a:r>
              <a:rPr lang="en-US" altLang="ko-KR" dirty="0"/>
              <a:t>, </a:t>
            </a:r>
            <a:r>
              <a:rPr lang="ko-KR" altLang="en-US" dirty="0"/>
              <a:t>토픽에 실시간 데이터를 전달하게끔 구현하였는데</a:t>
            </a:r>
            <a:r>
              <a:rPr lang="en-US" altLang="ko-KR" dirty="0"/>
              <a:t>, </a:t>
            </a:r>
            <a:r>
              <a:rPr lang="ko-KR" altLang="en-US" dirty="0"/>
              <a:t>이를 그림을 통해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“1</a:t>
            </a:r>
            <a:r>
              <a:rPr lang="ko-KR" altLang="en-US" dirty="0"/>
              <a:t>번 </a:t>
            </a:r>
            <a:r>
              <a:rPr lang="en-US" altLang="ko-KR" dirty="0"/>
              <a:t>UAM</a:t>
            </a:r>
            <a:r>
              <a:rPr lang="ko-KR" altLang="en-US" dirty="0"/>
              <a:t>을 출발시켜라</a:t>
            </a:r>
            <a:r>
              <a:rPr lang="en-US" altLang="ko-KR" dirty="0"/>
              <a:t>”</a:t>
            </a:r>
            <a:r>
              <a:rPr lang="ko-KR" altLang="en-US" dirty="0"/>
              <a:t>라는 </a:t>
            </a:r>
            <a:r>
              <a:rPr lang="en-US" altLang="ko-KR" dirty="0"/>
              <a:t>depart() </a:t>
            </a:r>
            <a:r>
              <a:rPr lang="ko-KR" altLang="en-US" dirty="0"/>
              <a:t>메서드를 호출했다고 가정합시다</a:t>
            </a:r>
            <a:r>
              <a:rPr lang="en-US" altLang="ko-KR" dirty="0"/>
              <a:t>. </a:t>
            </a:r>
            <a:r>
              <a:rPr lang="ko-KR" altLang="en-US" dirty="0"/>
              <a:t>처음 </a:t>
            </a:r>
            <a:r>
              <a:rPr lang="en-US" altLang="ko-KR" dirty="0"/>
              <a:t>UAM</a:t>
            </a:r>
            <a:r>
              <a:rPr lang="ko-KR" altLang="en-US" dirty="0"/>
              <a:t>의 위치는 지상에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일정 시간 뒤</a:t>
            </a:r>
            <a:r>
              <a:rPr lang="en-US" altLang="ko-KR" dirty="0"/>
              <a:t>, UAM</a:t>
            </a:r>
            <a:r>
              <a:rPr lang="ko-KR" altLang="en-US" dirty="0"/>
              <a:t>이 고도가 </a:t>
            </a:r>
            <a:r>
              <a:rPr lang="en-US" altLang="ko-KR" dirty="0"/>
              <a:t>100</a:t>
            </a:r>
            <a:r>
              <a:rPr lang="ko-KR" altLang="en-US" dirty="0"/>
              <a:t>인 지점을 비행하고 있다는 정보를 카프카에 전달합니다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 시간이 흐르고</a:t>
            </a:r>
            <a:r>
              <a:rPr lang="en-US" altLang="ko-KR" dirty="0"/>
              <a:t>, UAM</a:t>
            </a:r>
            <a:r>
              <a:rPr lang="ko-KR" altLang="en-US" dirty="0"/>
              <a:t>이 고도가 </a:t>
            </a:r>
            <a:r>
              <a:rPr lang="en-US" altLang="ko-KR" dirty="0"/>
              <a:t>200</a:t>
            </a:r>
            <a:r>
              <a:rPr lang="ko-KR" altLang="en-US" dirty="0"/>
              <a:t>인 지점을 비행하고 있다는 정보를 카프카에 전달합니다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계속 반복하면</a:t>
            </a:r>
            <a:r>
              <a:rPr lang="en-US" altLang="ko-KR" dirty="0"/>
              <a:t>, UAM</a:t>
            </a:r>
            <a:r>
              <a:rPr lang="ko-KR" altLang="en-US" dirty="0"/>
              <a:t>의 고도는 다음과 같이 변화할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en-US" altLang="ko-KR" dirty="0"/>
              <a:t>depart() </a:t>
            </a:r>
            <a:r>
              <a:rPr lang="ko-KR" altLang="en-US" dirty="0"/>
              <a:t>메서드는 </a:t>
            </a:r>
            <a:r>
              <a:rPr lang="en-US" altLang="ko-KR" dirty="0"/>
              <a:t>UAM</a:t>
            </a:r>
            <a:r>
              <a:rPr lang="ko-KR" altLang="en-US" dirty="0"/>
              <a:t>이 비행하는 상황을 가정하며</a:t>
            </a:r>
            <a:r>
              <a:rPr lang="en-US" altLang="ko-KR" dirty="0"/>
              <a:t>, </a:t>
            </a:r>
            <a:r>
              <a:rPr lang="ko-KR" altLang="en-US" dirty="0"/>
              <a:t>일정 시간 간격으로 실시간 데이터를 카프카에 전달합니다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7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내용을 </a:t>
            </a:r>
            <a:r>
              <a:rPr lang="en-US" altLang="ko-KR" dirty="0"/>
              <a:t>Swagger</a:t>
            </a:r>
            <a:r>
              <a:rPr lang="ko-KR" altLang="en-US" dirty="0"/>
              <a:t>로 테스트한 결과입니다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테스트 환경에서는 시간 간격을 </a:t>
            </a:r>
            <a:r>
              <a:rPr lang="en-US" altLang="ko-KR" dirty="0"/>
              <a:t>1</a:t>
            </a:r>
            <a:r>
              <a:rPr lang="ko-KR" altLang="en-US" dirty="0"/>
              <a:t>초로 설정하였습니다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1</a:t>
            </a:r>
            <a:r>
              <a:rPr lang="ko-KR" altLang="en-US" dirty="0"/>
              <a:t>초마다 토픽에 데이터가 전달된 모습을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285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중앙 처리 서버는 카프카로 전달된 실시간 데이터를 소비하는 역할을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앞서 설명 드린 </a:t>
            </a:r>
            <a:r>
              <a:rPr lang="en-US" altLang="ko-KR" dirty="0"/>
              <a:t>Producing </a:t>
            </a:r>
            <a:r>
              <a:rPr lang="ko-KR" altLang="en-US" dirty="0"/>
              <a:t>과정과 비슷하게 작동하기 때문에 설명은 생략하겠습니다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발표는 주제 소개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기획 및 설계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진행 상황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트러블 슈팅</a:t>
            </a:r>
            <a:r>
              <a:rPr kumimoji="1" lang="en-US" altLang="ko-KR" dirty="0"/>
              <a:t>, </a:t>
            </a:r>
            <a:r>
              <a:rPr kumimoji="1" lang="ko-KR" altLang="en-US" dirty="0"/>
              <a:t>향후 일정 및 기록의 순서로 진행하겠습니다</a:t>
            </a:r>
            <a:r>
              <a:rPr kumimoji="1" lang="en-US" altLang="ko-KR" dirty="0"/>
              <a:t>.</a:t>
            </a:r>
            <a:endParaRPr kumimoji="1" lang="en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7910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  <a:r>
              <a:rPr lang="en-US" altLang="ko-KR" dirty="0"/>
              <a:t>,</a:t>
            </a:r>
            <a:r>
              <a:rPr lang="ko-KR" altLang="en-US" dirty="0"/>
              <a:t> 일정 시간 간격으로 토픽에 전달된 메시지를 가져오는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42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시각화 파트입니다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시각화 파트에 사용된 툴을 선정한 이유에 대해 간단히 설명하고 넘어가겠습니다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React</a:t>
            </a:r>
            <a:r>
              <a:rPr lang="ko-KR" altLang="en-US" dirty="0"/>
              <a:t>는 높은 성능과 빠른 개발 속도 때문에 선택하였습니다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D3</a:t>
            </a:r>
            <a:r>
              <a:rPr lang="ko-KR" altLang="en-US" dirty="0"/>
              <a:t>는 데이터를 시각화하기 위해 사용하였고</a:t>
            </a:r>
            <a:r>
              <a:rPr lang="en-US" altLang="ko-KR" dirty="0"/>
              <a:t>, </a:t>
            </a:r>
            <a:r>
              <a:rPr lang="ko-KR" altLang="en-US" dirty="0"/>
              <a:t>시각화에 대한 유연성과 다양한 상호 작용을 지원한다는 장점이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300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구현 현황을 영상으로 확인하겠습니다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현재는 더미데이터를 기반으로</a:t>
            </a:r>
            <a:r>
              <a:rPr lang="en-US" altLang="ko-KR" dirty="0"/>
              <a:t> </a:t>
            </a:r>
            <a:r>
              <a:rPr lang="ko-KR" altLang="en-US" dirty="0"/>
              <a:t>경로 및 고도 현황을 </a:t>
            </a:r>
            <a:r>
              <a:rPr lang="ko-KR" altLang="en-US" dirty="0" err="1"/>
              <a:t>시각화하는</a:t>
            </a:r>
            <a:r>
              <a:rPr lang="ko-KR" altLang="en-US" dirty="0"/>
              <a:t> 데에 성공하였습니다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추후에는 서버 단과 실제 데이터를 주고받을 예정입니다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83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논문 파트입니다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2023</a:t>
            </a:r>
            <a:r>
              <a:rPr lang="ko-KR" altLang="en-US" dirty="0"/>
              <a:t>년 한국정보기술학회 하계종합학술대회 및 대학생논문경진대회에 참여할 예정입니다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66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Kafka</a:t>
            </a:r>
            <a:r>
              <a:rPr lang="ko-KR" altLang="en-US" dirty="0"/>
              <a:t>를 이용한 </a:t>
            </a:r>
            <a:r>
              <a:rPr lang="en-US" altLang="ko-KR" dirty="0"/>
              <a:t>UAM </a:t>
            </a:r>
            <a:r>
              <a:rPr lang="ko-KR" altLang="en-US" dirty="0"/>
              <a:t>실시간 모니터링 시스템 개발이라는 주제로 초록을 작성하였습니다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UAM </a:t>
            </a:r>
            <a:r>
              <a:rPr lang="ko-KR" altLang="en-US" dirty="0"/>
              <a:t>모니터링 시스템의 필요성과</a:t>
            </a:r>
            <a:r>
              <a:rPr lang="en-US" altLang="ko-KR" dirty="0"/>
              <a:t>, </a:t>
            </a:r>
            <a:r>
              <a:rPr lang="ko-KR" altLang="en-US" dirty="0"/>
              <a:t>새로운 데이터 표준을 가진 시스템을 개발할 것이라는 목표를 담고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907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챕터부터는 프로젝트를 진행하며 생긴 문제들과 그에 대한 해결 과정에 대해 말씀드리겠습니다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1727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ko-KR" altLang="en-US" dirty="0" err="1"/>
              <a:t>프리티어를</a:t>
            </a:r>
            <a:r>
              <a:rPr lang="ko-KR" altLang="en-US" dirty="0"/>
              <a:t> 활용하고자 가장 저렴한 인스턴스인 </a:t>
            </a:r>
            <a:r>
              <a:rPr lang="en-US" altLang="ko-KR" dirty="0"/>
              <a:t>t2 micro</a:t>
            </a:r>
            <a:r>
              <a:rPr lang="ko-KR" altLang="en-US" dirty="0"/>
              <a:t>를 사용해 서버를 구축하였습니다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그런데 중앙 처리 서버에 </a:t>
            </a:r>
            <a:r>
              <a:rPr lang="en-US" altLang="ko-KR" dirty="0" err="1"/>
              <a:t>kafka</a:t>
            </a:r>
            <a:r>
              <a:rPr lang="ko-KR" altLang="en-US" dirty="0"/>
              <a:t>를 설치하고 실행하자</a:t>
            </a:r>
            <a:r>
              <a:rPr lang="en-US" altLang="ko-KR" dirty="0"/>
              <a:t>, </a:t>
            </a:r>
            <a:r>
              <a:rPr lang="ko-KR" altLang="en-US" dirty="0"/>
              <a:t>다음과 같은 일이 벌어졌습니다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92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보시다시피</a:t>
            </a:r>
            <a:r>
              <a:rPr lang="en-US" altLang="ko-KR" dirty="0"/>
              <a:t>, CPU </a:t>
            </a:r>
            <a:r>
              <a:rPr lang="ko-KR" altLang="en-US" dirty="0"/>
              <a:t>사용량이 급증하다가</a:t>
            </a:r>
            <a:r>
              <a:rPr lang="en-US" altLang="ko-KR" dirty="0"/>
              <a:t>, </a:t>
            </a:r>
            <a:r>
              <a:rPr lang="ko-KR" altLang="en-US" dirty="0"/>
              <a:t>서버가 다운되는 현상이 발생하였습니다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93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외에도</a:t>
            </a:r>
            <a:r>
              <a:rPr lang="en-US" altLang="ko-KR" dirty="0"/>
              <a:t> </a:t>
            </a:r>
            <a:r>
              <a:rPr lang="en-US" altLang="ko-KR" dirty="0" err="1"/>
              <a:t>gradle</a:t>
            </a:r>
            <a:r>
              <a:rPr lang="en-US" altLang="ko-KR" dirty="0"/>
              <a:t> build </a:t>
            </a:r>
            <a:r>
              <a:rPr lang="ko-KR" altLang="en-US" dirty="0"/>
              <a:t>시간이 너무 오래 걸리는 등의 문제가 발생했습니다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6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이는 </a:t>
            </a:r>
            <a:r>
              <a:rPr lang="en-US" altLang="ko-KR" dirty="0"/>
              <a:t>t2 micro</a:t>
            </a:r>
            <a:r>
              <a:rPr lang="ko-KR" altLang="en-US" dirty="0"/>
              <a:t>의 기본 사양이 </a:t>
            </a:r>
            <a:r>
              <a:rPr lang="en-US" altLang="ko-KR" dirty="0"/>
              <a:t>CPU 1</a:t>
            </a:r>
            <a:r>
              <a:rPr lang="ko-KR" altLang="en-US" dirty="0"/>
              <a:t>개에 </a:t>
            </a:r>
            <a:r>
              <a:rPr lang="en-US" altLang="ko-KR" dirty="0"/>
              <a:t>1GB </a:t>
            </a:r>
            <a:r>
              <a:rPr lang="ko-KR" altLang="en-US" dirty="0"/>
              <a:t>메모리이기 때문에 발생한 문제였습니다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찾아보니</a:t>
            </a:r>
            <a:r>
              <a:rPr lang="en-US" altLang="ko-KR" dirty="0"/>
              <a:t>,</a:t>
            </a:r>
            <a:r>
              <a:rPr lang="ko-KR" altLang="en-US" dirty="0"/>
              <a:t> 할당 메모리 영역을 줄여서 문제를 해결하는 방법도 있었지만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GCP</a:t>
            </a:r>
            <a:r>
              <a:rPr lang="ko-KR" altLang="en-US" dirty="0"/>
              <a:t>의 경우 무료 </a:t>
            </a:r>
            <a:r>
              <a:rPr lang="ko-KR" altLang="en-US" dirty="0" err="1"/>
              <a:t>크레딧으로</a:t>
            </a:r>
            <a:r>
              <a:rPr lang="ko-KR" altLang="en-US" dirty="0"/>
              <a:t> 더 높은 성능의 인스턴스를 제공하고 있었기에 클라우드 플랫폼을 변경하기로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11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주제 소개입니다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8932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데이터 포맷 변경 이슈에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저희의 처음 데이터 포맷은 </a:t>
            </a:r>
            <a:r>
              <a:rPr lang="en-US" altLang="ko-KR" dirty="0"/>
              <a:t>XML</a:t>
            </a:r>
            <a:r>
              <a:rPr lang="ko-KR" altLang="en-US" dirty="0"/>
              <a:t>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Spring Boot Kafka</a:t>
            </a:r>
            <a:r>
              <a:rPr lang="ko-KR" altLang="en-US" dirty="0"/>
              <a:t>에서 </a:t>
            </a:r>
            <a:r>
              <a:rPr lang="en-US" altLang="ko-KR" dirty="0"/>
              <a:t>XML Serializer</a:t>
            </a:r>
            <a:r>
              <a:rPr lang="ko-KR" altLang="en-US" dirty="0"/>
              <a:t>를 지원하지 않았기 때문에</a:t>
            </a:r>
            <a:r>
              <a:rPr lang="en-US" altLang="ko-KR" dirty="0"/>
              <a:t>, </a:t>
            </a:r>
            <a:r>
              <a:rPr lang="ko-KR" altLang="en-US" dirty="0"/>
              <a:t>직렬화 로직을 직접 구현해야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매우 비효율적이라 판단했고</a:t>
            </a:r>
            <a:r>
              <a:rPr lang="en-US" altLang="ko-KR" dirty="0"/>
              <a:t>, </a:t>
            </a:r>
            <a:r>
              <a:rPr lang="en-US" altLang="ko-KR" dirty="0" err="1"/>
              <a:t>Json</a:t>
            </a:r>
            <a:r>
              <a:rPr lang="en-US" altLang="ko-KR" dirty="0"/>
              <a:t> Serializer</a:t>
            </a:r>
            <a:r>
              <a:rPr lang="ko-KR" altLang="en-US" dirty="0"/>
              <a:t>를 사용하기 위해서 데이터 포맷을 </a:t>
            </a:r>
            <a:r>
              <a:rPr lang="en-US" altLang="ko-KR" dirty="0"/>
              <a:t>JSON</a:t>
            </a:r>
            <a:r>
              <a:rPr lang="ko-KR" altLang="en-US" dirty="0"/>
              <a:t>으로 변경하였습니다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01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시각화에 애니메이션을 적용하는 것이 </a:t>
            </a:r>
            <a:r>
              <a:rPr lang="ko-KR" altLang="en-US" sz="1000" dirty="0" err="1"/>
              <a:t>맞을까에</a:t>
            </a:r>
            <a:r>
              <a:rPr lang="ko-KR" altLang="en-US" sz="1000" dirty="0"/>
              <a:t> 관해서도 논의가 이루어졌습니다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17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초기에는 </a:t>
            </a:r>
            <a:r>
              <a:rPr lang="en-US" altLang="ko-KR" dirty="0"/>
              <a:t>UAM</a:t>
            </a:r>
            <a:r>
              <a:rPr lang="ko-KR" altLang="en-US" dirty="0"/>
              <a:t>의 경로가 변할 때</a:t>
            </a:r>
            <a:r>
              <a:rPr lang="en-US" altLang="ko-KR" dirty="0"/>
              <a:t>, </a:t>
            </a:r>
            <a:r>
              <a:rPr lang="ko-KR" altLang="en-US" dirty="0"/>
              <a:t>애니메이션을 적용하여 좀 더 깔끔한 느낌을 주고자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520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애니메이션을 적용했을 때</a:t>
            </a:r>
            <a:r>
              <a:rPr lang="en-US" altLang="ko-KR" dirty="0"/>
              <a:t>, </a:t>
            </a:r>
            <a:r>
              <a:rPr lang="ko-KR" altLang="en-US" dirty="0"/>
              <a:t>추가적인 컴퓨팅 자원이 사용된다는 문제가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기본적으로 브라우저는 </a:t>
            </a:r>
            <a:r>
              <a:rPr lang="en-US" altLang="ko-KR" dirty="0"/>
              <a:t>layout -&gt; painting -&gt; compositing</a:t>
            </a:r>
            <a:r>
              <a:rPr lang="ko-KR" altLang="en-US" dirty="0"/>
              <a:t>을 거치며 요소를 나타냅니다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레이아웃에서 요소의 크기와 위치를 계산하고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페인팅을 통해 화면에 그리고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컴포지팅에서는</a:t>
            </a:r>
            <a:r>
              <a:rPr lang="ko-KR" altLang="en-US" dirty="0"/>
              <a:t> 후처리 작업을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시스템에 애니메이션을 적용한다면</a:t>
            </a:r>
            <a:r>
              <a:rPr lang="en-US" altLang="ko-KR" dirty="0"/>
              <a:t>, </a:t>
            </a:r>
            <a:r>
              <a:rPr lang="ko-KR" altLang="en-US" dirty="0"/>
              <a:t>실시간 데이터를 처리할 때마다 이러한 과정이 반복됩니다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미관을 크게 고려하지 않아도 되는 시스템의 특성상</a:t>
            </a:r>
            <a:r>
              <a:rPr lang="en-US" altLang="ko-KR" dirty="0"/>
              <a:t>, </a:t>
            </a:r>
            <a:r>
              <a:rPr lang="ko-KR" altLang="en-US" dirty="0"/>
              <a:t>불필요한 컴퓨팅 자원을 사용하는 것은 분명 문제였습니다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64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컴퓨팅 자원의 효율적인 사용을 위해 애니메이션을 과감히 제거하였습니다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12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향후 일정 및 산출입니다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782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일정에 대해 간략하게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논문의 경우 </a:t>
            </a:r>
            <a:r>
              <a:rPr lang="en-US" altLang="ko-KR" dirty="0"/>
              <a:t>5/14</a:t>
            </a:r>
            <a:r>
              <a:rPr lang="ko-KR" altLang="en-US" dirty="0"/>
              <a:t>일까지 전문 제출이기 때문에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  <a:r>
              <a:rPr lang="en-US" altLang="ko-KR" dirty="0"/>
              <a:t>-</a:t>
            </a:r>
            <a:r>
              <a:rPr lang="ko-KR" altLang="en-US" dirty="0" err="1"/>
              <a:t>백엔드</a:t>
            </a:r>
            <a:r>
              <a:rPr lang="ko-KR" altLang="en-US" dirty="0"/>
              <a:t> 연동을 서둘러 진행할 계획입니다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시각화 파트는 사용자가 구체적으로 </a:t>
            </a:r>
            <a:r>
              <a:rPr lang="en-US" altLang="ko-KR" dirty="0"/>
              <a:t>UAM</a:t>
            </a:r>
            <a:r>
              <a:rPr lang="ko-KR" altLang="en-US" dirty="0"/>
              <a:t>의 위치와 이동 경로를 확인할 수 있도록</a:t>
            </a:r>
            <a:r>
              <a:rPr lang="en-US" altLang="ko-KR" dirty="0"/>
              <a:t>, </a:t>
            </a:r>
            <a:r>
              <a:rPr lang="ko-KR" altLang="en-US" dirty="0"/>
              <a:t>지도 확대</a:t>
            </a:r>
            <a:r>
              <a:rPr lang="en-US" altLang="ko-KR" dirty="0"/>
              <a:t>/</a:t>
            </a:r>
            <a:r>
              <a:rPr lang="ko-KR" altLang="en-US" dirty="0"/>
              <a:t>축소 및 시점 이동 기능을 구현할 예정에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처리 서버는 </a:t>
            </a:r>
            <a:r>
              <a:rPr lang="ko-KR" altLang="en-US" dirty="0" err="1"/>
              <a:t>웹소켓을</a:t>
            </a:r>
            <a:r>
              <a:rPr lang="ko-KR" altLang="en-US" dirty="0"/>
              <a:t> 추가해 클라이언트와 데이터를 주고 받도록 구현할 예정입니다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UAM </a:t>
            </a:r>
            <a:r>
              <a:rPr lang="ko-KR" altLang="en-US" dirty="0"/>
              <a:t>가상 서버는 </a:t>
            </a:r>
            <a:r>
              <a:rPr lang="en-US" altLang="ko-KR" dirty="0"/>
              <a:t>UAM </a:t>
            </a:r>
            <a:r>
              <a:rPr lang="ko-KR" altLang="en-US" dirty="0"/>
              <a:t>도착 확인 메서드를 구현하여 실시간 데이터 전송을 멈추는 기능을 추가할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106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회의 기록입니다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매주 </a:t>
            </a:r>
            <a:r>
              <a:rPr lang="en-US" altLang="ko-KR" dirty="0"/>
              <a:t>1</a:t>
            </a:r>
            <a:r>
              <a:rPr lang="ko-KR" altLang="en-US" dirty="0"/>
              <a:t>회 오프라인 미팅을 진행하고 있으며</a:t>
            </a:r>
            <a:r>
              <a:rPr lang="en-US" altLang="ko-KR" dirty="0"/>
              <a:t>, </a:t>
            </a:r>
            <a:r>
              <a:rPr lang="ko-KR" altLang="en-US" dirty="0"/>
              <a:t>멘토님과 진행 상황을 공유하고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1783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 드린 기획 문서와</a:t>
            </a:r>
            <a:r>
              <a:rPr lang="en-US" altLang="ko-KR" dirty="0"/>
              <a:t> </a:t>
            </a:r>
            <a:r>
              <a:rPr lang="ko-KR" altLang="en-US" dirty="0"/>
              <a:t>소스 코드는 모두 </a:t>
            </a:r>
            <a:r>
              <a:rPr lang="ko-KR" altLang="en-US" dirty="0" err="1"/>
              <a:t>깃헙에</a:t>
            </a:r>
            <a:r>
              <a:rPr lang="ko-KR" altLang="en-US" dirty="0"/>
              <a:t> 올라가 있으니 </a:t>
            </a:r>
            <a:r>
              <a:rPr lang="ko-KR" altLang="en-US" dirty="0" err="1"/>
              <a:t>참고부탁드립니다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93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6652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저희 팀의 주제를 다시 한번 설명 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 팀의 주제는 실시간 이동체 궤적과 공간에 대한 모니터링 시스템 개발 및 연구입니다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실시간 이동체란 미래의 교통 수단으로 각광받고 있는 </a:t>
            </a:r>
            <a:r>
              <a:rPr lang="en-US" altLang="ko-KR" dirty="0"/>
              <a:t>UAM</a:t>
            </a:r>
            <a:r>
              <a:rPr lang="ko-KR" altLang="en-US" dirty="0"/>
              <a:t>이란 비행체를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공간은 </a:t>
            </a:r>
            <a:r>
              <a:rPr lang="en-US" altLang="ko-KR" dirty="0"/>
              <a:t>UAM</a:t>
            </a:r>
            <a:r>
              <a:rPr lang="ko-KR" altLang="en-US" dirty="0"/>
              <a:t>이 운행되는 영역인 하늘 영역을 의미합니다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UAM</a:t>
            </a:r>
            <a:r>
              <a:rPr lang="ko-KR" altLang="en-US" dirty="0"/>
              <a:t>의 안전한 운항을 보장하는 모니터링 시스템을 개발하는 것이 이번 과제의 목표입니다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31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발표를 통해서 모니터링 시스템이 갖춰야 할 핵심 요구사항들을 소개했는데요</a:t>
            </a:r>
            <a:r>
              <a:rPr lang="en-US" altLang="ko-KR" dirty="0"/>
              <a:t>, </a:t>
            </a:r>
            <a:r>
              <a:rPr lang="ko-KR" altLang="en-US" dirty="0"/>
              <a:t>이를 다시 한번 정리해보겠습니다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68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시스템은 </a:t>
            </a:r>
            <a:r>
              <a:rPr lang="en-US" altLang="ko-KR" dirty="0"/>
              <a:t>Z</a:t>
            </a:r>
            <a:r>
              <a:rPr lang="ko-KR" altLang="en-US" dirty="0"/>
              <a:t>축과 </a:t>
            </a:r>
            <a:r>
              <a:rPr lang="en-US" altLang="ko-KR" dirty="0"/>
              <a:t>X-Y </a:t>
            </a:r>
            <a:r>
              <a:rPr lang="ko-KR" altLang="en-US" dirty="0"/>
              <a:t>평면으로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Z</a:t>
            </a:r>
            <a:r>
              <a:rPr lang="ko-KR" altLang="en-US" dirty="0"/>
              <a:t>축을 통해서는 각 </a:t>
            </a:r>
            <a:r>
              <a:rPr lang="en-US" altLang="ko-KR" dirty="0"/>
              <a:t>UAM</a:t>
            </a:r>
            <a:r>
              <a:rPr lang="ko-KR" altLang="en-US" dirty="0"/>
              <a:t>의 고도를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고도에 따라 비행체의 색을 다르게 설정하여 쉽게 확인할 수 있도록 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X-Y </a:t>
            </a:r>
            <a:r>
              <a:rPr lang="ko-KR" altLang="en-US" dirty="0"/>
              <a:t>평면에서는 </a:t>
            </a:r>
            <a:r>
              <a:rPr lang="en-US" altLang="ko-KR" dirty="0"/>
              <a:t>UAM</a:t>
            </a:r>
            <a:r>
              <a:rPr lang="ko-KR" altLang="en-US" dirty="0"/>
              <a:t>의 이동 경로와 현재 위치를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UAM</a:t>
            </a:r>
            <a:r>
              <a:rPr lang="ko-KR" altLang="en-US" dirty="0"/>
              <a:t>에 커서를 올려 놓으면</a:t>
            </a:r>
            <a:r>
              <a:rPr lang="en-US" altLang="ko-KR" dirty="0"/>
              <a:t>, UAM</a:t>
            </a:r>
            <a:r>
              <a:rPr lang="ko-KR" altLang="en-US" dirty="0"/>
              <a:t>의 정보를 확인할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22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요구사항을 바탕으로 유저 시나리오를 작성해보았습니다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모니터링 시스템을 사용하는 주 타겟은 </a:t>
            </a:r>
            <a:r>
              <a:rPr lang="en-US" altLang="ko-KR" dirty="0"/>
              <a:t>UAM </a:t>
            </a:r>
            <a:r>
              <a:rPr lang="ko-KR" altLang="en-US" dirty="0"/>
              <a:t>관제사로 설정하였습니다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관제사는 </a:t>
            </a:r>
            <a:r>
              <a:rPr lang="en-US" altLang="ko-KR" dirty="0"/>
              <a:t>UAM </a:t>
            </a:r>
            <a:r>
              <a:rPr lang="ko-KR" altLang="en-US" dirty="0"/>
              <a:t>관제를 쉽게 하기 위한 목적으로 모니터링 시스템을 사용할 수 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UAM </a:t>
            </a:r>
            <a:r>
              <a:rPr lang="ko-KR" altLang="en-US" dirty="0"/>
              <a:t>경로 이탈 상황에서 위험을 파악하는 용도로 시스템을 활용할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166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구체적인 시나리오는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관제사는 현재 충돌 위험이 있는 비행체가 있는지 확인하고 싶습니다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X-Y</a:t>
            </a:r>
            <a:r>
              <a:rPr lang="ko-KR" altLang="en-US" dirty="0"/>
              <a:t> 평면에 두 비행체 사이의 거리가 인접한 경우가 있는지 확인합니다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그림을 보면</a:t>
            </a:r>
            <a:r>
              <a:rPr lang="en-US" altLang="ko-KR" dirty="0"/>
              <a:t>, </a:t>
            </a:r>
            <a:r>
              <a:rPr lang="ko-KR" altLang="en-US" dirty="0"/>
              <a:t>노란색 </a:t>
            </a:r>
            <a:r>
              <a:rPr lang="en-US" altLang="ko-KR" dirty="0"/>
              <a:t>UAM </a:t>
            </a:r>
            <a:r>
              <a:rPr lang="ko-KR" altLang="en-US" dirty="0"/>
              <a:t>두 개가 </a:t>
            </a:r>
            <a:r>
              <a:rPr lang="en-US" altLang="ko-KR" dirty="0"/>
              <a:t>X-Y </a:t>
            </a:r>
            <a:r>
              <a:rPr lang="ko-KR" altLang="en-US" dirty="0"/>
              <a:t>평면에서 비슷한 위치에 있습니다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Z</a:t>
            </a:r>
            <a:r>
              <a:rPr lang="ko-KR" altLang="en-US" dirty="0"/>
              <a:t>축을 확인하여 충돌 위험이 있는지 확인합니다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Z</a:t>
            </a:r>
            <a:r>
              <a:rPr lang="ko-KR" altLang="en-US" dirty="0"/>
              <a:t>축을 보면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UAM</a:t>
            </a:r>
            <a:r>
              <a:rPr lang="ko-KR" altLang="en-US" dirty="0"/>
              <a:t>의 고도가 비슷함을 알 수 있고</a:t>
            </a:r>
            <a:r>
              <a:rPr lang="en-US" altLang="ko-KR" dirty="0"/>
              <a:t>, </a:t>
            </a:r>
            <a:r>
              <a:rPr lang="ko-KR" altLang="en-US" dirty="0"/>
              <a:t>따라서 위험 상황으로 간주할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이처럼 관제사는 모니터링 시스템에 표시된 정보를 바탕으로 위험 상황을 사전에 발견하고</a:t>
            </a:r>
            <a:r>
              <a:rPr lang="en-US" altLang="ko-KR" dirty="0"/>
              <a:t>, </a:t>
            </a:r>
            <a:r>
              <a:rPr lang="ko-KR" altLang="en-US" dirty="0"/>
              <a:t>사고를 예방할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83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기획 및 설계입니다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클래스 다이어그램을 위주로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B5042-928A-0F41-ADAE-940956CA879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751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B0519-4B45-C03E-9A6E-E542AD8E2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3F78C2-FD4B-E0AD-AA91-1EA44D64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DFC49-78E2-1086-D804-B079598E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CEF5E-7593-9237-8489-4E153EF7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34E8-4866-D9E3-B06C-0270EF29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07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47F51-D9A9-76E0-FB6A-BC805872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AF5387-B780-733F-5D89-88E466A86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49882-DDCF-75FD-2676-52ACBD43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30089-45CC-2993-C223-70233A05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DDB13-B52B-0DEC-1403-F06E7FC2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77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4A41F-7219-D6AC-2493-15F192BD9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40D503-CBD2-A621-0B20-D1D34A058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5C03-ED19-6787-6D5B-D1B815B7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D9176-5FF1-C8E6-DAB6-35B8EECF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16211-092F-C11A-4D75-00C16F95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138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E26C7-9FD5-585F-1AB0-695CDB55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A83AB-29D8-1300-0F2D-D90DE352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79EAC-77D5-C94C-BBB3-E32D96B1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36A4F-1F81-68FC-98E0-7D92AB10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5A8485-021C-08CB-36DF-A51848D0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562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0BC7A-8282-4769-9A5F-1E04ECF6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58E07-D41D-6918-92CC-ECD9755F0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9EDBC-5D80-1D1D-F383-727F9094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C4A3A-EB14-202C-9E4D-9075F74A7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54A13-1A33-E962-F1D9-92456319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884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00D04-44CB-4DF3-3FC7-5267F7A9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5FF70-2E7B-A7C3-0648-EE53BACC9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1B231B-FD38-7B74-3BE6-CA8876407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1FCEFF-22F3-8923-2806-D1018BE2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191A4F-3EF3-0CBA-BDB4-7C313597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C94BDF-FE0C-45D6-0B30-B89DA4D8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123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6E30-2B4A-AC3C-005A-0B8D7440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88D0E2-0A5A-D9B9-130E-0DE659FE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3CD20-BE40-9D0E-15C2-1F0DD5116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B8304E-CA5F-11E4-DF79-FE564D3D9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7617B-41C4-569B-B61B-098028DD1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B60A4-68C0-9ADD-4D6C-2E6A6DA4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F234F4-4872-8CD7-9AE9-09B4E52F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B7A197-BDB0-67D7-EFA3-009537C6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462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29D17-E95E-A0AD-0DE0-A634C68B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B923F9-ADDF-189A-1853-E4B1A95D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208D10-839C-24CE-882D-5ECFCB65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80F819-8094-BDA2-38D8-839ADC47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53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96FADB-6054-FFBC-9CF4-B9A7DA98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4E38A9-351E-0D7E-137E-901F17A9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C754B-DB3A-F728-9B17-762375E8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610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CEE57-0415-82D9-9851-1A2CE479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F2D97-D582-8AC5-4A7A-DAF036C2C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7A041-F8B0-FD0F-3EAB-E88BA6F44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F1444-C5F5-3443-6485-F6318C99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D61979-E1D2-40D1-9337-B7D39862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51534-3881-7B9E-6818-AD954C6C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870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BDC98-1BF0-E15E-1910-0F2AE4C65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477D07-C775-67EA-F14E-6C6984B24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EAAF5C-8001-F7E1-5F23-72BFD3E87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766E7A-BAC3-2DD3-92DD-248C33F0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8B3024-7061-7064-82A5-A915A879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A05BE-0C56-C35C-0E05-D926CB03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01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FF02DD-78B0-E8EA-F61D-3BE8F977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496ED-552A-0FC5-4F0A-1EB06171E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AFB7B-AC13-5EE8-E99A-A7E04E0C5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2E0A0-8FD8-D54D-AE7B-386FDCD0CE51}" type="datetimeFigureOut">
              <a:rPr kumimoji="1" lang="ko-Kore-KR" altLang="en-US" smtClean="0"/>
              <a:t>05/01/2023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8C859-DF16-C610-F3EF-B69577664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3627AE-23E2-B09E-0F17-C0B1179F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93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6984" y="1701800"/>
            <a:ext cx="2629583" cy="362128"/>
            <a:chOff x="1990476" y="2619702"/>
            <a:chExt cx="3944374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2619702"/>
              <a:ext cx="3944374" cy="47619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820230-E05E-B110-4825-0C086A254FF9}"/>
              </a:ext>
            </a:extLst>
          </p:cNvPr>
          <p:cNvSpPr txBox="1"/>
          <p:nvPr/>
        </p:nvSpPr>
        <p:spPr>
          <a:xfrm>
            <a:off x="1326984" y="2134996"/>
            <a:ext cx="9687417" cy="769441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ko-KR" altLang="en-US" sz="2933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실시간 이동체 궤적과 공간에 대한 모니터링 시스템 개발</a:t>
            </a:r>
            <a:r>
              <a:rPr lang="en-US" altLang="ko-KR" sz="2933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2933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055EC-20A4-525C-1953-A384E5EE367E}"/>
              </a:ext>
            </a:extLst>
          </p:cNvPr>
          <p:cNvSpPr txBox="1"/>
          <p:nvPr/>
        </p:nvSpPr>
        <p:spPr>
          <a:xfrm>
            <a:off x="1651313" y="1700232"/>
            <a:ext cx="2815993" cy="55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종합설계프로젝트</a:t>
            </a:r>
            <a:r>
              <a:rPr lang="en-US" altLang="ko-KR" sz="1600" b="1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endParaRPr lang="en-US" altLang="ko-KR" sz="1067" b="1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67" b="1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026" name="Picture 2" descr="CI/BI &lt; 회사소개 &lt; HOME">
            <a:extLst>
              <a:ext uri="{FF2B5EF4-FFF2-40B4-BE49-F238E27FC236}">
                <a16:creationId xmlns:a16="http://schemas.microsoft.com/office/drawing/2014/main" id="{7D329165-26BB-CD68-C2AD-570B9C04E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390" y="1238617"/>
            <a:ext cx="1617626" cy="6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518E7D-141C-6570-5EFE-D7DDA064ECD9}"/>
              </a:ext>
            </a:extLst>
          </p:cNvPr>
          <p:cNvSpPr txBox="1"/>
          <p:nvPr/>
        </p:nvSpPr>
        <p:spPr>
          <a:xfrm>
            <a:off x="7593453" y="3850019"/>
            <a:ext cx="318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심재헌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김태현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이상민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이한솔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설계 내용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68374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클래스 다이어그램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DBAE8E-5C6E-D77E-9F42-A28F36FE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727" y="1690015"/>
            <a:ext cx="8674546" cy="5067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D1C12-F668-3DAF-DF7A-DB95625B3D1E}"/>
              </a:ext>
            </a:extLst>
          </p:cNvPr>
          <p:cNvSpPr txBox="1"/>
          <p:nvPr/>
        </p:nvSpPr>
        <p:spPr>
          <a:xfrm>
            <a:off x="765600" y="1489960"/>
            <a:ext cx="201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가상 서버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2662A2-E882-23D5-FB0B-BB8FE0033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09" t="3948" r="41362" b="48454"/>
          <a:stretch/>
        </p:blipFill>
        <p:spPr>
          <a:xfrm>
            <a:off x="6798131" y="1690015"/>
            <a:ext cx="5198312" cy="365668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509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498FC41-4940-5C0C-3A57-832FA748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7" y="1284892"/>
            <a:ext cx="11883117" cy="53928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설계 내용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68374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클래스 다이어그램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D1C12-F668-3DAF-DF7A-DB95625B3D1E}"/>
              </a:ext>
            </a:extLst>
          </p:cNvPr>
          <p:cNvSpPr txBox="1"/>
          <p:nvPr/>
        </p:nvSpPr>
        <p:spPr>
          <a:xfrm>
            <a:off x="765600" y="1489960"/>
            <a:ext cx="201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중앙 처리 서버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4576A9-0CB3-9E0C-A2EA-3056C44CF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2" t="32341" r="45005" b="16968"/>
          <a:stretch/>
        </p:blipFill>
        <p:spPr>
          <a:xfrm>
            <a:off x="6648450" y="1284892"/>
            <a:ext cx="4238625" cy="432912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1378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34227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03.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진행 상황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1920719" cy="224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파트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파트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파트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논문 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809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78606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파트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CC17422-A146-15E3-E03F-7ED04B6C3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785593"/>
              </p:ext>
            </p:extLst>
          </p:nvPr>
        </p:nvGraphicFramePr>
        <p:xfrm>
          <a:off x="4879605" y="1462023"/>
          <a:ext cx="5234455" cy="476833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5833">
                  <a:extLst>
                    <a:ext uri="{9D8B030D-6E8A-4147-A177-3AD203B41FA5}">
                      <a16:colId xmlns:a16="http://schemas.microsoft.com/office/drawing/2014/main" val="1738414958"/>
                    </a:ext>
                  </a:extLst>
                </a:gridCol>
                <a:gridCol w="1939311">
                  <a:extLst>
                    <a:ext uri="{9D8B030D-6E8A-4147-A177-3AD203B41FA5}">
                      <a16:colId xmlns:a16="http://schemas.microsoft.com/office/drawing/2014/main" val="3141277514"/>
                    </a:ext>
                  </a:extLst>
                </a:gridCol>
                <a:gridCol w="1939311">
                  <a:extLst>
                    <a:ext uri="{9D8B030D-6E8A-4147-A177-3AD203B41FA5}">
                      <a16:colId xmlns:a16="http://schemas.microsoft.com/office/drawing/2014/main" val="3535784401"/>
                    </a:ext>
                  </a:extLst>
                </a:gridCol>
              </a:tblGrid>
              <a:tr h="21557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longitude</a:t>
                      </a:r>
                      <a:endParaRPr 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latitude</a:t>
                      </a:r>
                      <a:endParaRPr 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590478"/>
                  </a:ext>
                </a:extLst>
              </a:tr>
              <a:tr h="52348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경북대학교 대운동장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128.606638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35.887983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449671"/>
                  </a:ext>
                </a:extLst>
              </a:tr>
              <a:tr h="281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동대구역 광장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128.627656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35.879337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741127"/>
                  </a:ext>
                </a:extLst>
              </a:tr>
              <a:tr h="2155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대구역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128.594265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35.875685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4503939"/>
                  </a:ext>
                </a:extLst>
              </a:tr>
              <a:tr h="281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서대구역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128.540471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35.881154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1588990"/>
                  </a:ext>
                </a:extLst>
              </a:tr>
              <a:tr h="2155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수성못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128.613750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35.828633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8537838"/>
                  </a:ext>
                </a:extLst>
              </a:tr>
              <a:tr h="52348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계명대학교 대운동장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128.487830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35.853643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6875685"/>
                  </a:ext>
                </a:extLst>
              </a:tr>
              <a:tr h="4026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범어역</a:t>
                      </a:r>
                      <a:r>
                        <a:rPr lang="en-US" altLang="ko-KR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수성구청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128.630699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35.858430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0065075"/>
                  </a:ext>
                </a:extLst>
              </a:tr>
              <a:tr h="4026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영남대학교 병원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128.586149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35.846501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5562223"/>
                  </a:ext>
                </a:extLst>
              </a:tr>
              <a:tr h="4026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경북대학교 병원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128.564341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35.955518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3214858"/>
                  </a:ext>
                </a:extLst>
              </a:tr>
              <a:tr h="2155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상인역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128.538491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35.818792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312591"/>
                  </a:ext>
                </a:extLst>
              </a:tr>
              <a:tr h="281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반월당역</a:t>
                      </a:r>
                      <a:endParaRPr lang="ko-KR" altLang="en-US" sz="1100" dirty="0">
                        <a:effectLst/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128.593183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35.865859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78358"/>
                  </a:ext>
                </a:extLst>
              </a:tr>
              <a:tr h="281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대구보훈병원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128.551547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35.803156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3104699"/>
                  </a:ext>
                </a:extLst>
              </a:tr>
              <a:tr h="52348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계명대학교 동산병원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128.583045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35.869665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98668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E1ED46E-182F-00FC-C8F4-1EDD39208C84}"/>
              </a:ext>
            </a:extLst>
          </p:cNvPr>
          <p:cNvSpPr txBox="1"/>
          <p:nvPr/>
        </p:nvSpPr>
        <p:spPr>
          <a:xfrm>
            <a:off x="765600" y="1341735"/>
            <a:ext cx="2709120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Vertiport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선정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JSON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형식 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데이터 생성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코드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6195B-E080-6C6C-579E-A43D98DF0BC0}"/>
              </a:ext>
            </a:extLst>
          </p:cNvPr>
          <p:cNvSpPr/>
          <p:nvPr/>
        </p:nvSpPr>
        <p:spPr>
          <a:xfrm>
            <a:off x="829574" y="1462023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7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78606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파트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8C840F-E579-BE9D-4A53-7F2E6041BE1F}"/>
              </a:ext>
            </a:extLst>
          </p:cNvPr>
          <p:cNvSpPr/>
          <p:nvPr/>
        </p:nvSpPr>
        <p:spPr>
          <a:xfrm>
            <a:off x="3959372" y="1368921"/>
            <a:ext cx="3240000" cy="48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"</a:t>
            </a:r>
            <a:r>
              <a:rPr lang="en" altLang="ko-Kore-KR" sz="1000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flightIdentifier</a:t>
            </a: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":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    "</a:t>
            </a:r>
            <a:r>
              <a:rPr lang="en" altLang="ko-Kore-KR" sz="1000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uamIdentification</a:t>
            </a: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": "UAL123”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"</a:t>
            </a:r>
            <a:r>
              <a:rPr lang="en" altLang="ko-Kore-KR" sz="1000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currentTime</a:t>
            </a: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":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    "date": "</a:t>
            </a:r>
            <a:r>
              <a:rPr lang="en-US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2023-05-15</a:t>
            </a: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",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    "time": "</a:t>
            </a:r>
            <a:r>
              <a:rPr lang="en-US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14:12:30</a:t>
            </a: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",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    "</a:t>
            </a:r>
            <a:r>
              <a:rPr lang="en" altLang="ko-Kore-KR" sz="1000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timeReference</a:t>
            </a: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": ”UTC”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},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"</a:t>
            </a:r>
            <a:r>
              <a:rPr lang="en" altLang="ko-Kore-KR" sz="1000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currentPosition</a:t>
            </a: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":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    "altitude": "400",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    "longitude": "126.9525465",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     "latitude": "37.5453577"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ko-Kore-KR" sz="1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}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2C3447-5D2D-F5D1-722D-62D1647C7970}"/>
              </a:ext>
            </a:extLst>
          </p:cNvPr>
          <p:cNvSpPr/>
          <p:nvPr/>
        </p:nvSpPr>
        <p:spPr>
          <a:xfrm>
            <a:off x="8122426" y="1368921"/>
            <a:ext cx="3240000" cy="48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{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flightIdentifier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{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uamIdentification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"UAL123"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},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departure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{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vertiport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{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location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{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longitude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"126.9525465",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latitude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"37.5453577"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}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},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plannedDepatureTime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{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date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”</a:t>
            </a:r>
            <a:r>
              <a:rPr lang="en-US" altLang="ko-KR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2023-05-15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time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”</a:t>
            </a:r>
            <a:r>
              <a:rPr lang="en-US" altLang="ko-KR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14:00:00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timeReference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"UTC"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}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},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arrival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{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vertiport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{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location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{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longitude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"126.9525465",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latitude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"37.5453577"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}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},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plannedDepatureTime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{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date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”</a:t>
            </a:r>
            <a:r>
              <a:rPr lang="en-US" altLang="ko-KR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2023-05-15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time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”</a:t>
            </a:r>
            <a:r>
              <a:rPr lang="en-US" altLang="ko-KR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14:30:00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timeReference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"UTC"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}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},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"</a:t>
            </a:r>
            <a:r>
              <a:rPr lang="ko-KR" altLang="en-US" sz="900" dirty="0" err="1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route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": {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      </a:t>
            </a:r>
            <a:r>
              <a:rPr lang="en-US" altLang="ko-KR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…</a:t>
            </a:r>
            <a:endParaRPr lang="ko-KR" altLang="en-US" sz="900" dirty="0">
              <a:solidFill>
                <a:schemeClr val="tx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}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F8892A-47DD-A00D-B12F-270B15BF7164}"/>
              </a:ext>
            </a:extLst>
          </p:cNvPr>
          <p:cNvSpPr txBox="1"/>
          <p:nvPr/>
        </p:nvSpPr>
        <p:spPr>
          <a:xfrm>
            <a:off x="3959372" y="1068069"/>
            <a:ext cx="2043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ADS-B </a:t>
            </a:r>
            <a:endParaRPr lang="ko-KR" altLang="en-US" sz="12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A31F0-055A-6548-792B-12F3AF0A8DC1}"/>
              </a:ext>
            </a:extLst>
          </p:cNvPr>
          <p:cNvSpPr txBox="1"/>
          <p:nvPr/>
        </p:nvSpPr>
        <p:spPr>
          <a:xfrm>
            <a:off x="8122426" y="1064736"/>
            <a:ext cx="2043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FIXM</a:t>
            </a:r>
            <a:endParaRPr lang="ko-KR" altLang="en-US" sz="12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82545-0DFA-893C-D0B1-059D07C18C22}"/>
              </a:ext>
            </a:extLst>
          </p:cNvPr>
          <p:cNvSpPr txBox="1"/>
          <p:nvPr/>
        </p:nvSpPr>
        <p:spPr>
          <a:xfrm>
            <a:off x="765600" y="1341735"/>
            <a:ext cx="2709120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Vertiport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선정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JSON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형식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데이터 생성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코드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4A23117-C38E-8AF8-CEA4-B4D82B695DA9}"/>
              </a:ext>
            </a:extLst>
          </p:cNvPr>
          <p:cNvSpPr/>
          <p:nvPr/>
        </p:nvSpPr>
        <p:spPr>
          <a:xfrm>
            <a:off x="829574" y="1875761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894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78606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파트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0F9C5E-7DAF-C130-4CE0-748F43C3534F}"/>
              </a:ext>
            </a:extLst>
          </p:cNvPr>
          <p:cNvSpPr txBox="1"/>
          <p:nvPr/>
        </p:nvSpPr>
        <p:spPr>
          <a:xfrm>
            <a:off x="765600" y="1341735"/>
            <a:ext cx="2709120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Vertiport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선정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JSON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형식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데이터 생성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코드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77DC27E-F1D6-7169-ACFC-87954316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186" y="954559"/>
            <a:ext cx="4254303" cy="517258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33A4FDB-2F7C-80A8-D5EF-9BA5838E2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46776"/>
            <a:ext cx="5738021" cy="3135600"/>
          </a:xfrm>
          <a:prstGeom prst="rect">
            <a:avLst/>
          </a:prstGeom>
          <a:ln w="41275">
            <a:solidFill>
              <a:schemeClr val="bg1">
                <a:lumMod val="85000"/>
              </a:schemeClr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70EF20-19F4-3288-344A-C99CF9F35FA9}"/>
              </a:ext>
            </a:extLst>
          </p:cNvPr>
          <p:cNvSpPr/>
          <p:nvPr/>
        </p:nvSpPr>
        <p:spPr>
          <a:xfrm>
            <a:off x="829574" y="2284551"/>
            <a:ext cx="2474998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8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48790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파트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85A18CE-A2AE-2D07-C4DA-93A49FC17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54" y="2526345"/>
            <a:ext cx="4120295" cy="36906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4BE598-C760-2111-3C5A-E9658399DC65}"/>
              </a:ext>
            </a:extLst>
          </p:cNvPr>
          <p:cNvSpPr txBox="1"/>
          <p:nvPr/>
        </p:nvSpPr>
        <p:spPr>
          <a:xfrm>
            <a:off x="9840189" y="2204753"/>
            <a:ext cx="1405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UamService.class</a:t>
            </a:r>
            <a:endParaRPr lang="ko-KR" altLang="en-US" sz="12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B60745A-DF55-67CF-20A1-A1FF99F6E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74" y="3241951"/>
            <a:ext cx="5144806" cy="25807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F645B6-3A80-16BE-8086-5755AD924D5F}"/>
              </a:ext>
            </a:extLst>
          </p:cNvPr>
          <p:cNvSpPr txBox="1"/>
          <p:nvPr/>
        </p:nvSpPr>
        <p:spPr>
          <a:xfrm>
            <a:off x="4796433" y="2923305"/>
            <a:ext cx="1220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Swagger Docs</a:t>
            </a:r>
            <a:endParaRPr lang="ko-KR" altLang="en-US" sz="12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E4F6FE-4625-694F-E65F-37A12CFC8225}"/>
              </a:ext>
            </a:extLst>
          </p:cNvPr>
          <p:cNvSpPr/>
          <p:nvPr/>
        </p:nvSpPr>
        <p:spPr>
          <a:xfrm>
            <a:off x="829574" y="1451607"/>
            <a:ext cx="2295289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ABF7C8-3F11-D437-1DDE-276B06B10A12}"/>
              </a:ext>
            </a:extLst>
          </p:cNvPr>
          <p:cNvSpPr txBox="1"/>
          <p:nvPr/>
        </p:nvSpPr>
        <p:spPr>
          <a:xfrm>
            <a:off x="765600" y="1341735"/>
            <a:ext cx="2709120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가상 서버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중앙 처리 서버</a:t>
            </a:r>
          </a:p>
        </p:txBody>
      </p:sp>
    </p:spTree>
    <p:extLst>
      <p:ext uri="{BB962C8B-B14F-4D97-AF65-F5344CB8AC3E}">
        <p14:creationId xmlns:p14="http://schemas.microsoft.com/office/powerpoint/2010/main" val="263809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48790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파트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5F358D-9C6B-6695-F2CF-F7F67F657064}"/>
              </a:ext>
            </a:extLst>
          </p:cNvPr>
          <p:cNvSpPr/>
          <p:nvPr/>
        </p:nvSpPr>
        <p:spPr>
          <a:xfrm>
            <a:off x="3282760" y="3154061"/>
            <a:ext cx="1514341" cy="30502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가상 서버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52F0E2-4BC0-AC34-BC18-8EB651BA8D48}"/>
              </a:ext>
            </a:extLst>
          </p:cNvPr>
          <p:cNvSpPr/>
          <p:nvPr/>
        </p:nvSpPr>
        <p:spPr>
          <a:xfrm>
            <a:off x="9674542" y="3228621"/>
            <a:ext cx="1371948" cy="29011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카프카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37BA717F-C909-77AA-FBC4-DD0E80D71669}"/>
              </a:ext>
            </a:extLst>
          </p:cNvPr>
          <p:cNvGrpSpPr/>
          <p:nvPr/>
        </p:nvGrpSpPr>
        <p:grpSpPr>
          <a:xfrm>
            <a:off x="5091047" y="3295642"/>
            <a:ext cx="4324750" cy="289243"/>
            <a:chOff x="5091047" y="3295642"/>
            <a:chExt cx="4324750" cy="289243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511CC2E-5E37-7F9A-3238-31798C9C1172}"/>
                </a:ext>
              </a:extLst>
            </p:cNvPr>
            <p:cNvCxnSpPr>
              <a:cxnSpLocks/>
            </p:cNvCxnSpPr>
            <p:nvPr/>
          </p:nvCxnSpPr>
          <p:spPr>
            <a:xfrm>
              <a:off x="5091047" y="3584885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58305B-6A81-C985-87F9-BE1044785BF1}"/>
                </a:ext>
              </a:extLst>
            </p:cNvPr>
            <p:cNvSpPr txBox="1"/>
            <p:nvPr/>
          </p:nvSpPr>
          <p:spPr>
            <a:xfrm>
              <a:off x="5102389" y="3295642"/>
              <a:ext cx="427820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Data (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uamId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=1, </a:t>
              </a:r>
              <a:r>
                <a:rPr lang="ko-KR" altLang="en-US" sz="900" b="1" dirty="0" err="1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altitude</a:t>
              </a:r>
              <a:r>
                <a:rPr lang="ko-KR" altLang="en-US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100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longitude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latitude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velocity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b="1" dirty="0" err="1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time</a:t>
              </a:r>
              <a:r>
                <a:rPr lang="ko-KR" altLang="en-US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D6EDBC-DFE5-E5C2-BB11-477734C89A46}"/>
              </a:ext>
            </a:extLst>
          </p:cNvPr>
          <p:cNvGrpSpPr/>
          <p:nvPr/>
        </p:nvGrpSpPr>
        <p:grpSpPr>
          <a:xfrm>
            <a:off x="5091047" y="3807894"/>
            <a:ext cx="4324750" cy="289243"/>
            <a:chOff x="5091047" y="3807894"/>
            <a:chExt cx="4324750" cy="289243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C08BEEB-B03D-58EA-A02F-9B8BF6A89F86}"/>
                </a:ext>
              </a:extLst>
            </p:cNvPr>
            <p:cNvCxnSpPr>
              <a:cxnSpLocks/>
            </p:cNvCxnSpPr>
            <p:nvPr/>
          </p:nvCxnSpPr>
          <p:spPr>
            <a:xfrm>
              <a:off x="5091047" y="4097137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ED7A0C-DEC3-280A-898A-275AF3F658A3}"/>
                </a:ext>
              </a:extLst>
            </p:cNvPr>
            <p:cNvSpPr txBox="1"/>
            <p:nvPr/>
          </p:nvSpPr>
          <p:spPr>
            <a:xfrm>
              <a:off x="5102389" y="3807894"/>
              <a:ext cx="427820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Data (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uamId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=1, </a:t>
              </a:r>
              <a:r>
                <a:rPr lang="ko-KR" altLang="en-US" sz="900" b="1" dirty="0" err="1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altitude</a:t>
              </a:r>
              <a:r>
                <a:rPr lang="ko-KR" altLang="en-US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200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longitude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latitude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velocity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b="1" dirty="0" err="1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time</a:t>
              </a:r>
              <a:r>
                <a:rPr lang="ko-KR" altLang="en-US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2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EF9E770-47A1-E9AC-919C-2204AD5BB924}"/>
              </a:ext>
            </a:extLst>
          </p:cNvPr>
          <p:cNvSpPr txBox="1"/>
          <p:nvPr/>
        </p:nvSpPr>
        <p:spPr>
          <a:xfrm>
            <a:off x="7094819" y="4455971"/>
            <a:ext cx="600164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. . .</a:t>
            </a:r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0078D29-0830-364A-D620-A9AFBD51E5C5}"/>
              </a:ext>
            </a:extLst>
          </p:cNvPr>
          <p:cNvGrpSpPr/>
          <p:nvPr/>
        </p:nvGrpSpPr>
        <p:grpSpPr>
          <a:xfrm>
            <a:off x="5091047" y="5043345"/>
            <a:ext cx="4324750" cy="289243"/>
            <a:chOff x="5091047" y="5043345"/>
            <a:chExt cx="4324750" cy="289243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B889469-B4AC-0D3D-F838-2627C55C976D}"/>
                </a:ext>
              </a:extLst>
            </p:cNvPr>
            <p:cNvCxnSpPr>
              <a:cxnSpLocks/>
            </p:cNvCxnSpPr>
            <p:nvPr/>
          </p:nvCxnSpPr>
          <p:spPr>
            <a:xfrm>
              <a:off x="5091047" y="5332588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A575DB-9512-296C-CCAB-A286F1CC034B}"/>
                </a:ext>
              </a:extLst>
            </p:cNvPr>
            <p:cNvSpPr txBox="1"/>
            <p:nvPr/>
          </p:nvSpPr>
          <p:spPr>
            <a:xfrm>
              <a:off x="5102389" y="5043345"/>
              <a:ext cx="427820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Data (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uamId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=1, </a:t>
              </a:r>
              <a:r>
                <a:rPr lang="ko-KR" altLang="en-US" sz="900" b="1" dirty="0" err="1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altitude</a:t>
              </a:r>
              <a:r>
                <a:rPr lang="ko-KR" altLang="en-US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900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longitude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latitude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velocity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b="1" dirty="0" err="1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time</a:t>
              </a:r>
              <a:r>
                <a:rPr lang="ko-KR" altLang="en-US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9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BA4FBDE-966C-66C5-45E9-BCEBDB6C042A}"/>
              </a:ext>
            </a:extLst>
          </p:cNvPr>
          <p:cNvGrpSpPr/>
          <p:nvPr/>
        </p:nvGrpSpPr>
        <p:grpSpPr>
          <a:xfrm>
            <a:off x="5098998" y="5563548"/>
            <a:ext cx="4324750" cy="289243"/>
            <a:chOff x="5091047" y="5555597"/>
            <a:chExt cx="4324750" cy="289243"/>
          </a:xfrm>
        </p:grpSpPr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72F2634-53B7-6AFB-DCBE-911E17885E57}"/>
                </a:ext>
              </a:extLst>
            </p:cNvPr>
            <p:cNvCxnSpPr>
              <a:cxnSpLocks/>
            </p:cNvCxnSpPr>
            <p:nvPr/>
          </p:nvCxnSpPr>
          <p:spPr>
            <a:xfrm>
              <a:off x="5091047" y="5844840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6C0664-3CBD-8DCC-BCAA-7701F291CC3E}"/>
                </a:ext>
              </a:extLst>
            </p:cNvPr>
            <p:cNvSpPr txBox="1"/>
            <p:nvPr/>
          </p:nvSpPr>
          <p:spPr>
            <a:xfrm>
              <a:off x="5102389" y="5555597"/>
              <a:ext cx="427820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Data (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uamId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=1, </a:t>
              </a:r>
              <a:r>
                <a:rPr lang="ko-KR" altLang="en-US" sz="900" b="1" dirty="0" err="1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altitude</a:t>
              </a:r>
              <a:r>
                <a:rPr lang="ko-KR" altLang="en-US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1000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longitude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latitude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velocity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XXX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, </a:t>
              </a:r>
              <a:r>
                <a:rPr lang="ko-KR" altLang="en-US" sz="900" b="1" dirty="0" err="1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time</a:t>
              </a:r>
              <a:r>
                <a:rPr lang="ko-KR" altLang="en-US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=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10</a:t>
              </a:r>
              <a:r>
                <a:rPr lang="ko-KR" altLang="en-US" sz="9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</a:p>
          </p:txBody>
        </p:sp>
      </p:grp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A8686111-D493-67F9-0E41-2FE89766C051}"/>
              </a:ext>
            </a:extLst>
          </p:cNvPr>
          <p:cNvSpPr/>
          <p:nvPr/>
        </p:nvSpPr>
        <p:spPr>
          <a:xfrm>
            <a:off x="794116" y="4484578"/>
            <a:ext cx="1906038" cy="44019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93AA45-1D54-6875-45F8-F40B1662133F}"/>
              </a:ext>
            </a:extLst>
          </p:cNvPr>
          <p:cNvSpPr txBox="1"/>
          <p:nvPr/>
        </p:nvSpPr>
        <p:spPr>
          <a:xfrm>
            <a:off x="765600" y="5053057"/>
            <a:ext cx="190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“1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번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출발시켜라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”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D0F696B-9609-D43E-A3AE-7E1B89D0B388}"/>
              </a:ext>
            </a:extLst>
          </p:cNvPr>
          <p:cNvSpPr/>
          <p:nvPr/>
        </p:nvSpPr>
        <p:spPr>
          <a:xfrm>
            <a:off x="7742627" y="1187130"/>
            <a:ext cx="3047293" cy="1732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래픽 53">
            <a:extLst>
              <a:ext uri="{FF2B5EF4-FFF2-40B4-BE49-F238E27FC236}">
                <a16:creationId xmlns:a16="http://schemas.microsoft.com/office/drawing/2014/main" id="{59618C18-C939-9F94-E64C-5E974486F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2322" y="2312854"/>
            <a:ext cx="184543" cy="184543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B4620C48-3FCB-B10D-8A8E-B2D8672EA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3550" y="2152851"/>
            <a:ext cx="184543" cy="18454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83E27DBC-6EB8-4180-EE94-142740917D07}"/>
              </a:ext>
            </a:extLst>
          </p:cNvPr>
          <p:cNvSpPr/>
          <p:nvPr/>
        </p:nvSpPr>
        <p:spPr>
          <a:xfrm>
            <a:off x="7846801" y="2603956"/>
            <a:ext cx="2846427" cy="1922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GROUND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CA616D-67DB-9BC5-E779-646713CF6BDD}"/>
              </a:ext>
            </a:extLst>
          </p:cNvPr>
          <p:cNvSpPr txBox="1"/>
          <p:nvPr/>
        </p:nvSpPr>
        <p:spPr>
          <a:xfrm rot="20283751">
            <a:off x="9148658" y="1687686"/>
            <a:ext cx="66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472C4"/>
                </a:solidFill>
              </a:rPr>
              <a:t>.  .  .</a:t>
            </a:r>
            <a:endParaRPr lang="ko-KR" altLang="en-US" b="1" dirty="0">
              <a:solidFill>
                <a:srgbClr val="4472C4"/>
              </a:solidFill>
            </a:endParaRPr>
          </a:p>
        </p:txBody>
      </p:sp>
      <p:pic>
        <p:nvPicPr>
          <p:cNvPr id="81" name="그래픽 80">
            <a:extLst>
              <a:ext uri="{FF2B5EF4-FFF2-40B4-BE49-F238E27FC236}">
                <a16:creationId xmlns:a16="http://schemas.microsoft.com/office/drawing/2014/main" id="{97974C80-A5D9-F4E9-B96C-69AAB4897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6801" y="2461570"/>
            <a:ext cx="184543" cy="184543"/>
          </a:xfrm>
          <a:prstGeom prst="rect">
            <a:avLst/>
          </a:prstGeom>
        </p:spPr>
      </p:pic>
      <p:pic>
        <p:nvPicPr>
          <p:cNvPr id="90" name="그래픽 89">
            <a:extLst>
              <a:ext uri="{FF2B5EF4-FFF2-40B4-BE49-F238E27FC236}">
                <a16:creationId xmlns:a16="http://schemas.microsoft.com/office/drawing/2014/main" id="{6684989C-983A-39D8-CC24-EA109D99C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4421" y="1545858"/>
            <a:ext cx="184543" cy="184543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794E70DA-97B6-6C09-B8B7-203193100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5649" y="1385855"/>
            <a:ext cx="184543" cy="18454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2F3FFA-F7AD-857C-C06F-39345F8C5C22}"/>
              </a:ext>
            </a:extLst>
          </p:cNvPr>
          <p:cNvSpPr/>
          <p:nvPr/>
        </p:nvSpPr>
        <p:spPr>
          <a:xfrm>
            <a:off x="829574" y="1451607"/>
            <a:ext cx="2295289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416C7-F012-CFC4-66AE-DCA465540FBE}"/>
              </a:ext>
            </a:extLst>
          </p:cNvPr>
          <p:cNvSpPr txBox="1"/>
          <p:nvPr/>
        </p:nvSpPr>
        <p:spPr>
          <a:xfrm>
            <a:off x="765600" y="1341735"/>
            <a:ext cx="2709120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가상 서버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중앙 처리 서버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F0A66-561C-2A8D-A5B8-01123A08C466}"/>
              </a:ext>
            </a:extLst>
          </p:cNvPr>
          <p:cNvSpPr txBox="1"/>
          <p:nvPr/>
        </p:nvSpPr>
        <p:spPr>
          <a:xfrm>
            <a:off x="574754" y="4033765"/>
            <a:ext cx="233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UamService.depart</a:t>
            </a:r>
            <a:r>
              <a:rPr lang="en-US" altLang="ko-KR" sz="1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(1L);</a:t>
            </a:r>
            <a:endParaRPr lang="ko-KR" altLang="en-US" sz="1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73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8" grpId="0" animBg="1"/>
      <p:bldP spid="49" grpId="0"/>
      <p:bldP spid="76" grpId="0"/>
      <p:bldP spid="76" grpId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48790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파트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83D146-A801-F35E-3E13-BAF016017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9" r="1000"/>
          <a:stretch/>
        </p:blipFill>
        <p:spPr>
          <a:xfrm>
            <a:off x="1306744" y="2818498"/>
            <a:ext cx="9400031" cy="281674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C5F34B5-3F9B-2C05-7936-BF6204403661}"/>
              </a:ext>
            </a:extLst>
          </p:cNvPr>
          <p:cNvCxnSpPr/>
          <p:nvPr/>
        </p:nvCxnSpPr>
        <p:spPr>
          <a:xfrm>
            <a:off x="4691269" y="4055165"/>
            <a:ext cx="12642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DB8F6F-2165-1ABC-BD60-67C53A539920}"/>
              </a:ext>
            </a:extLst>
          </p:cNvPr>
          <p:cNvCxnSpPr/>
          <p:nvPr/>
        </p:nvCxnSpPr>
        <p:spPr>
          <a:xfrm>
            <a:off x="4691269" y="4206240"/>
            <a:ext cx="12642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EBFC79-179C-FF80-FF8A-5ABFB82B503C}"/>
              </a:ext>
            </a:extLst>
          </p:cNvPr>
          <p:cNvCxnSpPr/>
          <p:nvPr/>
        </p:nvCxnSpPr>
        <p:spPr>
          <a:xfrm>
            <a:off x="4691269" y="4357314"/>
            <a:ext cx="12642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CD8882-AC06-BA4C-54AF-6F912252C4AD}"/>
              </a:ext>
            </a:extLst>
          </p:cNvPr>
          <p:cNvCxnSpPr/>
          <p:nvPr/>
        </p:nvCxnSpPr>
        <p:spPr>
          <a:xfrm>
            <a:off x="4691269" y="4508389"/>
            <a:ext cx="12642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73B1AE-19C2-B71F-2023-3F50CB6B4ACD}"/>
              </a:ext>
            </a:extLst>
          </p:cNvPr>
          <p:cNvCxnSpPr/>
          <p:nvPr/>
        </p:nvCxnSpPr>
        <p:spPr>
          <a:xfrm>
            <a:off x="4691269" y="4659464"/>
            <a:ext cx="12642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80EF044-2AE9-92FB-097D-923DBEE1E747}"/>
              </a:ext>
            </a:extLst>
          </p:cNvPr>
          <p:cNvCxnSpPr/>
          <p:nvPr/>
        </p:nvCxnSpPr>
        <p:spPr>
          <a:xfrm>
            <a:off x="4691269" y="4810539"/>
            <a:ext cx="12642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8E2CBE2-5723-EBD6-D394-31E66498F982}"/>
              </a:ext>
            </a:extLst>
          </p:cNvPr>
          <p:cNvCxnSpPr/>
          <p:nvPr/>
        </p:nvCxnSpPr>
        <p:spPr>
          <a:xfrm>
            <a:off x="4691269" y="4969565"/>
            <a:ext cx="12642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72AB42B-9963-80CB-45C4-49B11C8B6593}"/>
              </a:ext>
            </a:extLst>
          </p:cNvPr>
          <p:cNvCxnSpPr/>
          <p:nvPr/>
        </p:nvCxnSpPr>
        <p:spPr>
          <a:xfrm>
            <a:off x="4691269" y="5112689"/>
            <a:ext cx="12642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A4A7196-1A36-9E63-0D0C-AF2C7230D98B}"/>
              </a:ext>
            </a:extLst>
          </p:cNvPr>
          <p:cNvCxnSpPr/>
          <p:nvPr/>
        </p:nvCxnSpPr>
        <p:spPr>
          <a:xfrm>
            <a:off x="4691269" y="5255812"/>
            <a:ext cx="12642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9A0296-4771-A340-9C90-4EA54424F247}"/>
              </a:ext>
            </a:extLst>
          </p:cNvPr>
          <p:cNvCxnSpPr>
            <a:cxnSpLocks/>
          </p:cNvCxnSpPr>
          <p:nvPr/>
        </p:nvCxnSpPr>
        <p:spPr>
          <a:xfrm>
            <a:off x="4691269" y="5406887"/>
            <a:ext cx="134377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38FFFD5-16A1-FDB8-4F53-E23E83A49096}"/>
              </a:ext>
            </a:extLst>
          </p:cNvPr>
          <p:cNvSpPr/>
          <p:nvPr/>
        </p:nvSpPr>
        <p:spPr>
          <a:xfrm>
            <a:off x="829574" y="1451607"/>
            <a:ext cx="2295289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636903-1753-106D-88ED-826BBF57AA7D}"/>
              </a:ext>
            </a:extLst>
          </p:cNvPr>
          <p:cNvSpPr txBox="1"/>
          <p:nvPr/>
        </p:nvSpPr>
        <p:spPr>
          <a:xfrm>
            <a:off x="765600" y="1341735"/>
            <a:ext cx="2709120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가상 서버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중앙 처리 서버</a:t>
            </a:r>
          </a:p>
        </p:txBody>
      </p:sp>
    </p:spTree>
    <p:extLst>
      <p:ext uri="{BB962C8B-B14F-4D97-AF65-F5344CB8AC3E}">
        <p14:creationId xmlns:p14="http://schemas.microsoft.com/office/powerpoint/2010/main" val="147634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48790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파트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2EC6BB-E4AE-802E-6E88-81B9906AB013}"/>
              </a:ext>
            </a:extLst>
          </p:cNvPr>
          <p:cNvSpPr/>
          <p:nvPr/>
        </p:nvSpPr>
        <p:spPr>
          <a:xfrm>
            <a:off x="405996" y="2691630"/>
            <a:ext cx="1514341" cy="30502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가상 서버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20FDCA-1402-8316-BD87-3C0E80FAB618}"/>
              </a:ext>
            </a:extLst>
          </p:cNvPr>
          <p:cNvGrpSpPr/>
          <p:nvPr/>
        </p:nvGrpSpPr>
        <p:grpSpPr>
          <a:xfrm>
            <a:off x="7181609" y="3839493"/>
            <a:ext cx="1952117" cy="376408"/>
            <a:chOff x="5131888" y="4187378"/>
            <a:chExt cx="4324750" cy="376408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B888818-C68D-6F4A-F39F-509C9D400D65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B2EF98-E17E-1E62-6DCB-F862A73B0ED5}"/>
                </a:ext>
              </a:extLst>
            </p:cNvPr>
            <p:cNvSpPr txBox="1"/>
            <p:nvPr/>
          </p:nvSpPr>
          <p:spPr>
            <a:xfrm>
              <a:off x="5144187" y="4187378"/>
              <a:ext cx="4278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Data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3A4F41-178C-293F-86F8-C5F56898200C}"/>
              </a:ext>
            </a:extLst>
          </p:cNvPr>
          <p:cNvSpPr/>
          <p:nvPr/>
        </p:nvSpPr>
        <p:spPr>
          <a:xfrm>
            <a:off x="5079025" y="2691630"/>
            <a:ext cx="1514341" cy="30502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Kafka</a:t>
            </a:r>
            <a:endParaRPr lang="ko-KR" alt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61D56D-F654-26B7-A697-6ECD42A1BEA8}"/>
              </a:ext>
            </a:extLst>
          </p:cNvPr>
          <p:cNvSpPr/>
          <p:nvPr/>
        </p:nvSpPr>
        <p:spPr>
          <a:xfrm>
            <a:off x="9663610" y="2691630"/>
            <a:ext cx="1514341" cy="30502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중앙처리 서버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7CC5635-3FBD-53BF-C55D-9ED78F02EC01}"/>
              </a:ext>
            </a:extLst>
          </p:cNvPr>
          <p:cNvGrpSpPr/>
          <p:nvPr/>
        </p:nvGrpSpPr>
        <p:grpSpPr>
          <a:xfrm>
            <a:off x="2407523" y="3877347"/>
            <a:ext cx="2126161" cy="376408"/>
            <a:chOff x="5131888" y="4187378"/>
            <a:chExt cx="4324750" cy="376408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88344D7-FC22-FF92-D670-0372DA78E7AA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2D869F-66F9-69BE-A4BF-127EAE99BB63}"/>
                </a:ext>
              </a:extLst>
            </p:cNvPr>
            <p:cNvSpPr txBox="1"/>
            <p:nvPr/>
          </p:nvSpPr>
          <p:spPr>
            <a:xfrm>
              <a:off x="5144187" y="4187378"/>
              <a:ext cx="4278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Data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FC2482-1F41-25DF-F8BA-0554F957D7A2}"/>
              </a:ext>
            </a:extLst>
          </p:cNvPr>
          <p:cNvGrpSpPr/>
          <p:nvPr/>
        </p:nvGrpSpPr>
        <p:grpSpPr>
          <a:xfrm rot="10800000">
            <a:off x="7166152" y="4502738"/>
            <a:ext cx="1952117" cy="376408"/>
            <a:chOff x="5131888" y="4187378"/>
            <a:chExt cx="4324750" cy="376408"/>
          </a:xfrm>
        </p:grpSpPr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1076B56-5CCF-15B5-1DDE-53552D42C4EE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EE5515-3F65-1367-8501-B8A9A90B0AAF}"/>
                </a:ext>
              </a:extLst>
            </p:cNvPr>
            <p:cNvSpPr txBox="1"/>
            <p:nvPr/>
          </p:nvSpPr>
          <p:spPr>
            <a:xfrm rot="10800000">
              <a:off x="5144186" y="4187378"/>
              <a:ext cx="4278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Listening</a:t>
              </a:r>
              <a:endPara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0AA4E65-CBEE-B4DA-EE72-5F54160A4D39}"/>
              </a:ext>
            </a:extLst>
          </p:cNvPr>
          <p:cNvSpPr/>
          <p:nvPr/>
        </p:nvSpPr>
        <p:spPr>
          <a:xfrm>
            <a:off x="829574" y="1857120"/>
            <a:ext cx="2295289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21F48-FC36-758C-0E9D-290573470529}"/>
              </a:ext>
            </a:extLst>
          </p:cNvPr>
          <p:cNvSpPr txBox="1"/>
          <p:nvPr/>
        </p:nvSpPr>
        <p:spPr>
          <a:xfrm>
            <a:off x="765600" y="1341735"/>
            <a:ext cx="2709120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가상 서버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중앙 처리 서버</a:t>
            </a:r>
          </a:p>
        </p:txBody>
      </p:sp>
    </p:spTree>
    <p:extLst>
      <p:ext uri="{BB962C8B-B14F-4D97-AF65-F5344CB8AC3E}">
        <p14:creationId xmlns:p14="http://schemas.microsoft.com/office/powerpoint/2010/main" val="84423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042" y="0"/>
            <a:ext cx="10856393" cy="1816227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757" y="2997469"/>
            <a:ext cx="3087222" cy="9151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B6F28E-3163-6998-3DA1-E743A2A39D81}"/>
              </a:ext>
            </a:extLst>
          </p:cNvPr>
          <p:cNvSpPr txBox="1"/>
          <p:nvPr/>
        </p:nvSpPr>
        <p:spPr>
          <a:xfrm>
            <a:off x="667042" y="4657563"/>
            <a:ext cx="2466576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01.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주제 소개</a:t>
            </a:r>
            <a:endParaRPr lang="en-US" altLang="ko-KR" sz="13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1085D-D66F-EE09-BEC4-50132673506D}"/>
              </a:ext>
            </a:extLst>
          </p:cNvPr>
          <p:cNvSpPr txBox="1"/>
          <p:nvPr/>
        </p:nvSpPr>
        <p:spPr>
          <a:xfrm>
            <a:off x="2687541" y="4661374"/>
            <a:ext cx="20313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02.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기획 및 설계</a:t>
            </a:r>
            <a:endParaRPr lang="en-US" altLang="ko-KR" sz="13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AB06E-DB03-8D3A-DA56-1FB03C57D806}"/>
              </a:ext>
            </a:extLst>
          </p:cNvPr>
          <p:cNvSpPr txBox="1"/>
          <p:nvPr/>
        </p:nvSpPr>
        <p:spPr>
          <a:xfrm>
            <a:off x="7027329" y="4661374"/>
            <a:ext cx="2907125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04.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이슈 및 해결</a:t>
            </a:r>
            <a:endParaRPr lang="en-US" altLang="ko-KR" sz="21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5F053-3F0B-5009-4BA2-08F15E68171B}"/>
              </a:ext>
            </a:extLst>
          </p:cNvPr>
          <p:cNvSpPr txBox="1"/>
          <p:nvPr/>
        </p:nvSpPr>
        <p:spPr>
          <a:xfrm>
            <a:off x="4979217" y="4661374"/>
            <a:ext cx="187765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03.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진행 상황</a:t>
            </a:r>
            <a:endParaRPr lang="en-US" altLang="ko-KR" sz="13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5D0AB-737D-7AA3-9A4E-FF4FCAB741B2}"/>
              </a:ext>
            </a:extLst>
          </p:cNvPr>
          <p:cNvSpPr txBox="1"/>
          <p:nvPr/>
        </p:nvSpPr>
        <p:spPr>
          <a:xfrm>
            <a:off x="9165290" y="4657563"/>
            <a:ext cx="276961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05. </a:t>
            </a:r>
            <a:r>
              <a:rPr lang="ko-KR" altLang="en-US" sz="2133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향후 일정 및 기록</a:t>
            </a:r>
            <a:endParaRPr lang="en-US" altLang="ko-KR" sz="1333" dirty="0">
              <a:solidFill>
                <a:srgbClr val="3D80E2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48790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서버 파트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57A0787-43B0-DE81-2610-525CE200C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64" y="2613261"/>
            <a:ext cx="11146243" cy="278454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AD39CEB-D6D4-A4FE-7DCF-98862ACBFD36}"/>
              </a:ext>
            </a:extLst>
          </p:cNvPr>
          <p:cNvSpPr/>
          <p:nvPr/>
        </p:nvSpPr>
        <p:spPr>
          <a:xfrm>
            <a:off x="829574" y="1857120"/>
            <a:ext cx="2295289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4D6FA-1212-5A44-356F-E3CA2E519CC4}"/>
              </a:ext>
            </a:extLst>
          </p:cNvPr>
          <p:cNvSpPr txBox="1"/>
          <p:nvPr/>
        </p:nvSpPr>
        <p:spPr>
          <a:xfrm>
            <a:off x="765600" y="1341735"/>
            <a:ext cx="2709120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가상 서버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중앙 처리 서버</a:t>
            </a:r>
          </a:p>
        </p:txBody>
      </p:sp>
    </p:spTree>
    <p:extLst>
      <p:ext uri="{BB962C8B-B14F-4D97-AF65-F5344CB8AC3E}">
        <p14:creationId xmlns:p14="http://schemas.microsoft.com/office/powerpoint/2010/main" val="3576774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77324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파트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3909DE-8ADE-3F14-7760-B1522155D8B0}"/>
              </a:ext>
            </a:extLst>
          </p:cNvPr>
          <p:cNvSpPr/>
          <p:nvPr/>
        </p:nvSpPr>
        <p:spPr>
          <a:xfrm>
            <a:off x="829574" y="1451607"/>
            <a:ext cx="2295289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F7035-4526-F22E-1B6D-6244464106F9}"/>
              </a:ext>
            </a:extLst>
          </p:cNvPr>
          <p:cNvSpPr txBox="1"/>
          <p:nvPr/>
        </p:nvSpPr>
        <p:spPr>
          <a:xfrm>
            <a:off x="765600" y="1341735"/>
            <a:ext cx="2709120" cy="88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시각화 구현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tools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구현 현황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4BC20319-B19B-B926-A9DA-81877CEA7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7823" y="2028368"/>
            <a:ext cx="1709011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D91364-605A-0BD8-6A8E-30FB34255CA1}"/>
              </a:ext>
            </a:extLst>
          </p:cNvPr>
          <p:cNvSpPr txBox="1"/>
          <p:nvPr/>
        </p:nvSpPr>
        <p:spPr>
          <a:xfrm>
            <a:off x="7620540" y="382753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D3.js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A4D81-708D-9DD0-8375-2FD98EAF0DF2}"/>
              </a:ext>
            </a:extLst>
          </p:cNvPr>
          <p:cNvSpPr txBox="1"/>
          <p:nvPr/>
        </p:nvSpPr>
        <p:spPr>
          <a:xfrm>
            <a:off x="3631936" y="3827536"/>
            <a:ext cx="182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React.js</a:t>
            </a:r>
            <a:endParaRPr lang="en-US" altLang="ko-KR" sz="24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79996-CF43-5D03-67BC-43E2DBB32898}"/>
              </a:ext>
            </a:extLst>
          </p:cNvPr>
          <p:cNvSpPr txBox="1"/>
          <p:nvPr/>
        </p:nvSpPr>
        <p:spPr>
          <a:xfrm>
            <a:off x="3402198" y="4541343"/>
            <a:ext cx="2156329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높은 성능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빠른 개발 속도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6E90E-27FB-7BF5-4B76-EEF5A104B040}"/>
              </a:ext>
            </a:extLst>
          </p:cNvPr>
          <p:cNvSpPr txBox="1"/>
          <p:nvPr/>
        </p:nvSpPr>
        <p:spPr>
          <a:xfrm>
            <a:off x="7064527" y="4541343"/>
            <a:ext cx="4931916" cy="142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시각화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시각화에 대한 유연성 제공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다양한 상호 작용 지원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E21187-AF3D-45CC-0352-E08967594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864" y="202753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17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77324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파트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3909DE-8ADE-3F14-7760-B1522155D8B0}"/>
              </a:ext>
            </a:extLst>
          </p:cNvPr>
          <p:cNvSpPr/>
          <p:nvPr/>
        </p:nvSpPr>
        <p:spPr>
          <a:xfrm>
            <a:off x="829574" y="1856207"/>
            <a:ext cx="2295289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F7035-4526-F22E-1B6D-6244464106F9}"/>
              </a:ext>
            </a:extLst>
          </p:cNvPr>
          <p:cNvSpPr txBox="1"/>
          <p:nvPr/>
        </p:nvSpPr>
        <p:spPr>
          <a:xfrm>
            <a:off x="765600" y="1341735"/>
            <a:ext cx="2709120" cy="88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시각화 구현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tools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구현 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485B4-6965-695D-ABB4-6CD629300A5B}"/>
              </a:ext>
            </a:extLst>
          </p:cNvPr>
          <p:cNvSpPr txBox="1"/>
          <p:nvPr/>
        </p:nvSpPr>
        <p:spPr>
          <a:xfrm>
            <a:off x="338007" y="3820733"/>
            <a:ext cx="3292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경로 및 고도 현황 시각화 완료</a:t>
            </a:r>
            <a:endParaRPr lang="en-US" altLang="ko-KR" sz="2000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9" name="화면 기록 2023-04-27 오후 5.56.45">
            <a:hlinkClick r:id="" action="ppaction://media"/>
            <a:extLst>
              <a:ext uri="{FF2B5EF4-FFF2-40B4-BE49-F238E27FC236}">
                <a16:creationId xmlns:a16="http://schemas.microsoft.com/office/drawing/2014/main" id="{276296B5-5671-5EF7-76B1-FEAB85EF6F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7073" y="954559"/>
            <a:ext cx="7711858" cy="55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78258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논문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3909DE-8ADE-3F14-7760-B1522155D8B0}"/>
              </a:ext>
            </a:extLst>
          </p:cNvPr>
          <p:cNvSpPr/>
          <p:nvPr/>
        </p:nvSpPr>
        <p:spPr>
          <a:xfrm>
            <a:off x="829574" y="1451607"/>
            <a:ext cx="2295289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F7035-4526-F22E-1B6D-6244464106F9}"/>
              </a:ext>
            </a:extLst>
          </p:cNvPr>
          <p:cNvSpPr txBox="1"/>
          <p:nvPr/>
        </p:nvSpPr>
        <p:spPr>
          <a:xfrm>
            <a:off x="765600" y="1341735"/>
            <a:ext cx="2709120" cy="88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참가 대회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초록</a:t>
            </a:r>
          </a:p>
        </p:txBody>
      </p:sp>
      <p:sp>
        <p:nvSpPr>
          <p:cNvPr id="8" name="AutoShape 2" descr="Untitled">
            <a:extLst>
              <a:ext uri="{FF2B5EF4-FFF2-40B4-BE49-F238E27FC236}">
                <a16:creationId xmlns:a16="http://schemas.microsoft.com/office/drawing/2014/main" id="{47A0F3AD-DC10-F183-782A-FE77EF0216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546BD-AD2C-16C1-A542-DA51E8CA87D2}"/>
              </a:ext>
            </a:extLst>
          </p:cNvPr>
          <p:cNvSpPr txBox="1">
            <a:spLocks/>
          </p:cNvSpPr>
          <p:nvPr/>
        </p:nvSpPr>
        <p:spPr>
          <a:xfrm>
            <a:off x="3395360" y="3092949"/>
            <a:ext cx="452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2023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년 한국정보기술학회 </a:t>
            </a:r>
            <a:endParaRPr lang="en-US" altLang="ko-KR" sz="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하계종합학술대회 및 대학생논문경진대회</a:t>
            </a:r>
          </a:p>
        </p:txBody>
      </p:sp>
      <p:pic>
        <p:nvPicPr>
          <p:cNvPr id="14" name="그림 13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0CE33EB3-D9A3-60F8-429E-E9D05EBBF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939" y="1615117"/>
            <a:ext cx="3349487" cy="47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76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F7F7035-4526-F22E-1B6D-6244464106F9}"/>
              </a:ext>
            </a:extLst>
          </p:cNvPr>
          <p:cNvSpPr txBox="1"/>
          <p:nvPr/>
        </p:nvSpPr>
        <p:spPr>
          <a:xfrm>
            <a:off x="765600" y="1341735"/>
            <a:ext cx="2709120" cy="88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참가 대회</a:t>
            </a:r>
            <a:endParaRPr lang="en-US" altLang="ko-KR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📌 초록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3909DE-8ADE-3F14-7760-B1522155D8B0}"/>
              </a:ext>
            </a:extLst>
          </p:cNvPr>
          <p:cNvSpPr/>
          <p:nvPr/>
        </p:nvSpPr>
        <p:spPr>
          <a:xfrm>
            <a:off x="808790" y="1846294"/>
            <a:ext cx="2295289" cy="327020"/>
          </a:xfrm>
          <a:prstGeom prst="round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진행 상황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78258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논문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99CE323-134F-7F4B-2A9E-52668430528E}"/>
              </a:ext>
            </a:extLst>
          </p:cNvPr>
          <p:cNvSpPr txBox="1">
            <a:spLocks/>
          </p:cNvSpPr>
          <p:nvPr/>
        </p:nvSpPr>
        <p:spPr>
          <a:xfrm>
            <a:off x="4718628" y="1846294"/>
            <a:ext cx="542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Kafka</a:t>
            </a:r>
            <a:r>
              <a:rPr lang="ko-KR" altLang="en-US" sz="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를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이용한 </a:t>
            </a:r>
            <a:r>
              <a:rPr lang="en-US" altLang="ko-KR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모니터링 시스템 개발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20732C-7F61-61F3-D877-CC49AF225EEC}"/>
              </a:ext>
            </a:extLst>
          </p:cNvPr>
          <p:cNvSpPr/>
          <p:nvPr/>
        </p:nvSpPr>
        <p:spPr>
          <a:xfrm>
            <a:off x="3911600" y="2497050"/>
            <a:ext cx="7035800" cy="297139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C03ED-7BE2-2D02-94B8-CCA0317190B9}"/>
              </a:ext>
            </a:extLst>
          </p:cNvPr>
          <p:cNvSpPr txBox="1"/>
          <p:nvPr/>
        </p:nvSpPr>
        <p:spPr>
          <a:xfrm>
            <a:off x="4146550" y="2662773"/>
            <a:ext cx="6896100" cy="2639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본 논문은 도시 공간에서 공중으로 이동을 가능하게 하는 차세대 교통수단인 </a:t>
            </a:r>
            <a:r>
              <a:rPr lang="en-US" altLang="ko-Kore-KR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UAM (Urban Air Mobility)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 대한 모니터링 시스템 개발에 초점을 맞추고 있다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현재 항공 교통관제 시스템이 존재하지만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운행 고도와 공간 밀집도 등 항공기는 </a:t>
            </a:r>
            <a:r>
              <a:rPr lang="en-US" altLang="ko-Kore-KR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UAM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과는 다른 특성을 가지고 있어 </a:t>
            </a:r>
            <a:r>
              <a:rPr lang="en-US" altLang="ko-Kore-KR" sz="1400" b="1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UAM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의 안정적인 운행과 도시에서의 상용화를 위해서는 새로운 모니터링 시스템이 필요하다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본 논문에서는 기존의 항공 데이터를 표준 형태로 정리하여 </a:t>
            </a:r>
            <a:r>
              <a:rPr lang="en-US" altLang="ko-Kore-KR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UAM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모니터링에 필요한 데이터를 구성하는 방법을 제안하고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en-US" altLang="ko-Kore-KR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UAM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생태계에 기여할 수 있는 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새로운 데이터 표준을 가진 </a:t>
            </a:r>
            <a:r>
              <a:rPr lang="en-US" altLang="ko-Kore-KR" sz="1400" b="1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UAM 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모니터링 시스템을 개발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하고자 한다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이를 통해 도시 내 교통 문제를 해결하는 차세대 교통수단으로서 </a:t>
            </a:r>
            <a:r>
              <a:rPr lang="en-US" altLang="ko-Kore-KR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UAM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생태계의 성장에 일조하고자 한다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749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4054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04.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이슈 및 해결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5115885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클라우드 플랫폼 변경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포맷 변경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애니메이션 제거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535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95B9A5-17AC-74CB-294A-D0B05C17A593}"/>
              </a:ext>
            </a:extLst>
          </p:cNvPr>
          <p:cNvSpPr/>
          <p:nvPr/>
        </p:nvSpPr>
        <p:spPr>
          <a:xfrm>
            <a:off x="2331894" y="2247944"/>
            <a:ext cx="7035800" cy="29713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이슈 및 해결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313258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클라우드 플랫폼 변경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4ACAD39B-442C-CD31-9CDA-8690417BD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768" y="1205317"/>
            <a:ext cx="1702396" cy="108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77F994-F856-C9E3-6A12-EDA4AE475137}"/>
              </a:ext>
            </a:extLst>
          </p:cNvPr>
          <p:cNvSpPr txBox="1"/>
          <p:nvPr/>
        </p:nvSpPr>
        <p:spPr>
          <a:xfrm>
            <a:off x="4995145" y="1749138"/>
            <a:ext cx="2201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중앙 처리 서버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F64661-2B1F-4556-86AC-93F261D97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579" y="2836696"/>
            <a:ext cx="3394429" cy="179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54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이슈 및 해결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313258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클라우드 플랫폼 변경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F71A1E5-9B7E-1DF3-AF64-3DDC75730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100" y="1535278"/>
            <a:ext cx="5765800" cy="37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82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95B9A5-17AC-74CB-294A-D0B05C17A593}"/>
              </a:ext>
            </a:extLst>
          </p:cNvPr>
          <p:cNvSpPr/>
          <p:nvPr/>
        </p:nvSpPr>
        <p:spPr>
          <a:xfrm>
            <a:off x="1016667" y="2802835"/>
            <a:ext cx="1772967" cy="212827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이슈 및 해결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313258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클라우드 플랫폼 변경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77F994-F856-C9E3-6A12-EDA4AE475137}"/>
              </a:ext>
            </a:extLst>
          </p:cNvPr>
          <p:cNvSpPr txBox="1"/>
          <p:nvPr/>
        </p:nvSpPr>
        <p:spPr>
          <a:xfrm>
            <a:off x="893182" y="2260956"/>
            <a:ext cx="2201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중앙 처리 서버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83DBB1D-980F-6D05-2D97-D0DB1A52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52" y="3323149"/>
            <a:ext cx="1702396" cy="108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래픽 20" descr="뒤로 단색으로 채워진">
            <a:extLst>
              <a:ext uri="{FF2B5EF4-FFF2-40B4-BE49-F238E27FC236}">
                <a16:creationId xmlns:a16="http://schemas.microsoft.com/office/drawing/2014/main" id="{F3C69064-5576-5732-E88C-4813738C4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3789" y="2952570"/>
            <a:ext cx="914400" cy="9144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A8AEF3-1138-45A4-1364-4F102E093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344" y="2802835"/>
            <a:ext cx="7772400" cy="20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3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이슈 및 해결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313258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클라우드 플랫폼 변경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6E099B-6616-CC35-9936-C79C06036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3" y="2040675"/>
            <a:ext cx="45720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F68EF3-6EEB-1822-6C0A-C6FF5EC1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69" y="2099620"/>
            <a:ext cx="4925614" cy="277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1007">
            <a:extLst>
              <a:ext uri="{FF2B5EF4-FFF2-40B4-BE49-F238E27FC236}">
                <a16:creationId xmlns:a16="http://schemas.microsoft.com/office/drawing/2014/main" id="{1D3AA35B-9580-DB8B-371F-A86AA3400DC5}"/>
              </a:ext>
            </a:extLst>
          </p:cNvPr>
          <p:cNvGrpSpPr/>
          <p:nvPr/>
        </p:nvGrpSpPr>
        <p:grpSpPr>
          <a:xfrm>
            <a:off x="4604375" y="3006725"/>
            <a:ext cx="1744200" cy="494450"/>
            <a:chOff x="12146559" y="5125880"/>
            <a:chExt cx="1544264" cy="265044"/>
          </a:xfrm>
        </p:grpSpPr>
        <p:pic>
          <p:nvPicPr>
            <p:cNvPr id="9" name="Object 24">
              <a:extLst>
                <a:ext uri="{FF2B5EF4-FFF2-40B4-BE49-F238E27FC236}">
                  <a16:creationId xmlns:a16="http://schemas.microsoft.com/office/drawing/2014/main" id="{B8141E51-EF10-F8E2-E916-26EAE1D6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6559" y="5125880"/>
              <a:ext cx="1544264" cy="26504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5FE294B-260A-5324-0FAD-F5326419C3EC}"/>
              </a:ext>
            </a:extLst>
          </p:cNvPr>
          <p:cNvSpPr txBox="1"/>
          <p:nvPr/>
        </p:nvSpPr>
        <p:spPr>
          <a:xfrm>
            <a:off x="1696479" y="4753155"/>
            <a:ext cx="2201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vCPU: 1</a:t>
            </a:r>
          </a:p>
          <a:p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Memory: 1GB</a:t>
            </a:r>
            <a:endParaRPr lang="ko-KR" altLang="en-US" sz="2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2FD5F-7A69-D6C9-8EC8-17F88D49A636}"/>
              </a:ext>
            </a:extLst>
          </p:cNvPr>
          <p:cNvSpPr txBox="1"/>
          <p:nvPr/>
        </p:nvSpPr>
        <p:spPr>
          <a:xfrm>
            <a:off x="7486005" y="4753154"/>
            <a:ext cx="2201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vCPU: 2</a:t>
            </a:r>
          </a:p>
          <a:p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Memory: 4GB</a:t>
            </a:r>
            <a:endParaRPr lang="ko-KR" altLang="en-US" sz="2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93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3244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01.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ko-KR" altLang="en-US" sz="4400" dirty="0">
                <a:solidFill>
                  <a:srgbClr val="3D80E2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주제 소개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2199641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핵심 요구사항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목업</a:t>
            </a: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이미지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유저 시나리오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196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이슈 및 해결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252184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포맷 변경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3D84E02-D9D1-EDEB-4724-F0980058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77" y="1405094"/>
            <a:ext cx="4215227" cy="4192162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F0CF5ED9-0904-3C08-0C6F-1BAA4BE25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935" y="1096823"/>
            <a:ext cx="3967565" cy="4590349"/>
          </a:xfrm>
          <a:prstGeom prst="rect">
            <a:avLst/>
          </a:prstGeom>
        </p:spPr>
      </p:pic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E7D5F7B0-CD13-8AA5-E854-00D8BEA6B63F}"/>
              </a:ext>
            </a:extLst>
          </p:cNvPr>
          <p:cNvGrpSpPr/>
          <p:nvPr/>
        </p:nvGrpSpPr>
        <p:grpSpPr>
          <a:xfrm>
            <a:off x="5223900" y="3253950"/>
            <a:ext cx="1744200" cy="494450"/>
            <a:chOff x="12146559" y="5125880"/>
            <a:chExt cx="1544264" cy="265044"/>
          </a:xfrm>
        </p:grpSpPr>
        <p:pic>
          <p:nvPicPr>
            <p:cNvPr id="13" name="Object 24">
              <a:extLst>
                <a:ext uri="{FF2B5EF4-FFF2-40B4-BE49-F238E27FC236}">
                  <a16:creationId xmlns:a16="http://schemas.microsoft.com/office/drawing/2014/main" id="{915E057F-4E53-A021-EC6E-226551CB1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6559" y="5125880"/>
              <a:ext cx="1544264" cy="26504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3509307-6D80-5859-3B15-5293E8A148E4}"/>
              </a:ext>
            </a:extLst>
          </p:cNvPr>
          <p:cNvSpPr txBox="1">
            <a:spLocks/>
          </p:cNvSpPr>
          <p:nvPr/>
        </p:nvSpPr>
        <p:spPr>
          <a:xfrm>
            <a:off x="2478801" y="5619587"/>
            <a:ext cx="93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XML</a:t>
            </a:r>
            <a:endParaRPr lang="ko-KR" altLang="en-US" sz="2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1EE57-3F71-D6B8-6DB8-2A28C9E59A8D}"/>
              </a:ext>
            </a:extLst>
          </p:cNvPr>
          <p:cNvSpPr txBox="1">
            <a:spLocks/>
          </p:cNvSpPr>
          <p:nvPr/>
        </p:nvSpPr>
        <p:spPr>
          <a:xfrm>
            <a:off x="8869728" y="5687437"/>
            <a:ext cx="1327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JSON</a:t>
            </a:r>
            <a:endParaRPr lang="ko-KR" altLang="en-US" sz="2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00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이슈 및 해결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34067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</a:t>
            </a:r>
            <a:r>
              <a:rPr lang="ko-KR" altLang="en-US" sz="2667" b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애니메이션 제거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EA309C-62FC-EDCE-B250-EF070864918E}"/>
              </a:ext>
            </a:extLst>
          </p:cNvPr>
          <p:cNvSpPr txBox="1"/>
          <p:nvPr/>
        </p:nvSpPr>
        <p:spPr>
          <a:xfrm>
            <a:off x="3251844" y="2948991"/>
            <a:ext cx="5171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시각화에 애니메이션 적용</a:t>
            </a:r>
            <a:r>
              <a:rPr lang="en-US" altLang="ko-KR" sz="36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1405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이슈 및 해결</a:t>
              </a:r>
            </a:p>
          </p:txBody>
        </p:sp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10" name="viz_ani">
            <a:hlinkClick r:id="" action="ppaction://media"/>
            <a:extLst>
              <a:ext uri="{FF2B5EF4-FFF2-40B4-BE49-F238E27FC236}">
                <a16:creationId xmlns:a16="http://schemas.microsoft.com/office/drawing/2014/main" id="{BFF079A7-7412-EBBB-D342-24C456B094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88991" y="1859001"/>
            <a:ext cx="7814018" cy="4466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264FC4-0B14-2DD0-B61E-B86AF4C69D88}"/>
              </a:ext>
            </a:extLst>
          </p:cNvPr>
          <p:cNvSpPr txBox="1"/>
          <p:nvPr/>
        </p:nvSpPr>
        <p:spPr>
          <a:xfrm>
            <a:off x="4709372" y="1370916"/>
            <a:ext cx="259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애니메이션 적용한 버전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5FDB3-8A00-A720-2795-CC46BFE5A27A}"/>
              </a:ext>
            </a:extLst>
          </p:cNvPr>
          <p:cNvSpPr txBox="1"/>
          <p:nvPr/>
        </p:nvSpPr>
        <p:spPr>
          <a:xfrm>
            <a:off x="765600" y="703176"/>
            <a:ext cx="34067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</a:t>
            </a:r>
            <a:r>
              <a:rPr lang="ko-KR" altLang="en-US" sz="2667" b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애니메이션 제거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0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이슈 및 해결</a:t>
              </a:r>
            </a:p>
          </p:txBody>
        </p:sp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EA309C-62FC-EDCE-B250-EF070864918E}"/>
              </a:ext>
            </a:extLst>
          </p:cNvPr>
          <p:cNvSpPr txBox="1"/>
          <p:nvPr/>
        </p:nvSpPr>
        <p:spPr>
          <a:xfrm>
            <a:off x="3179174" y="2333318"/>
            <a:ext cx="5833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웹 브라우저에서 </a:t>
            </a:r>
            <a:r>
              <a:rPr lang="en-US" altLang="ko-KR" sz="28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CSS</a:t>
            </a:r>
            <a:r>
              <a:rPr lang="ko-KR" altLang="en-US" sz="28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 적용되는 과정</a:t>
            </a:r>
            <a:endParaRPr lang="en-US" altLang="ko-KR" sz="28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B9A78B-754F-FBC0-A18E-3F3873139976}"/>
              </a:ext>
            </a:extLst>
          </p:cNvPr>
          <p:cNvGrpSpPr/>
          <p:nvPr/>
        </p:nvGrpSpPr>
        <p:grpSpPr>
          <a:xfrm>
            <a:off x="2958857" y="3917556"/>
            <a:ext cx="1950331" cy="376408"/>
            <a:chOff x="5131888" y="4187378"/>
            <a:chExt cx="4324750" cy="376408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F14FAA4-2EE5-0E4C-49B3-74158730A8E4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93E198-C9B8-C20B-E86C-72DF848D1AED}"/>
                </a:ext>
              </a:extLst>
            </p:cNvPr>
            <p:cNvSpPr txBox="1"/>
            <p:nvPr/>
          </p:nvSpPr>
          <p:spPr>
            <a:xfrm>
              <a:off x="5144187" y="4187378"/>
              <a:ext cx="4278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E70D74A-D6E4-2E7B-6E06-AA940F7F6B2C}"/>
              </a:ext>
            </a:extLst>
          </p:cNvPr>
          <p:cNvSpPr/>
          <p:nvPr/>
        </p:nvSpPr>
        <p:spPr>
          <a:xfrm>
            <a:off x="786982" y="3280943"/>
            <a:ext cx="1950331" cy="1950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Layout</a:t>
            </a:r>
            <a:endParaRPr kumimoji="1" lang="ko-Kore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93D64B9-11D7-69D7-8862-E5C465B61C11}"/>
              </a:ext>
            </a:extLst>
          </p:cNvPr>
          <p:cNvSpPr/>
          <p:nvPr/>
        </p:nvSpPr>
        <p:spPr>
          <a:xfrm>
            <a:off x="5120834" y="3280944"/>
            <a:ext cx="1950331" cy="1950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Painting</a:t>
            </a:r>
            <a:endParaRPr kumimoji="1" lang="ko-Kore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5E41EE9-B3CD-E49E-F202-D6060879763F}"/>
              </a:ext>
            </a:extLst>
          </p:cNvPr>
          <p:cNvSpPr/>
          <p:nvPr/>
        </p:nvSpPr>
        <p:spPr>
          <a:xfrm>
            <a:off x="9430493" y="3280943"/>
            <a:ext cx="1950331" cy="1950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Compositing</a:t>
            </a:r>
            <a:endParaRPr kumimoji="1" lang="ko-Kore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7ACC53-929D-A71C-7193-0949FCB2DE36}"/>
              </a:ext>
            </a:extLst>
          </p:cNvPr>
          <p:cNvGrpSpPr/>
          <p:nvPr/>
        </p:nvGrpSpPr>
        <p:grpSpPr>
          <a:xfrm>
            <a:off x="7298255" y="3894864"/>
            <a:ext cx="1950331" cy="376408"/>
            <a:chOff x="5131888" y="4187378"/>
            <a:chExt cx="4324750" cy="376408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6D184FE-5522-A2D8-1926-431A832B376D}"/>
                </a:ext>
              </a:extLst>
            </p:cNvPr>
            <p:cNvCxnSpPr>
              <a:cxnSpLocks/>
            </p:cNvCxnSpPr>
            <p:nvPr/>
          </p:nvCxnSpPr>
          <p:spPr>
            <a:xfrm>
              <a:off x="5131888" y="4563786"/>
              <a:ext cx="432475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6EB817-987B-0F83-504D-5A73D3AA3829}"/>
                </a:ext>
              </a:extLst>
            </p:cNvPr>
            <p:cNvSpPr txBox="1"/>
            <p:nvPr/>
          </p:nvSpPr>
          <p:spPr>
            <a:xfrm>
              <a:off x="5144187" y="4187378"/>
              <a:ext cx="42782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0165902-B03D-1F00-FFF3-83A07DE41FE5}"/>
              </a:ext>
            </a:extLst>
          </p:cNvPr>
          <p:cNvSpPr txBox="1"/>
          <p:nvPr/>
        </p:nvSpPr>
        <p:spPr>
          <a:xfrm>
            <a:off x="539578" y="5601836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요소의 위치 및 크기 계산</a:t>
            </a:r>
            <a:endParaRPr lang="en-US" altLang="ko-KR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70C4FF-CDC7-02E7-F55E-F55084FE400D}"/>
              </a:ext>
            </a:extLst>
          </p:cNvPr>
          <p:cNvSpPr txBox="1"/>
          <p:nvPr/>
        </p:nvSpPr>
        <p:spPr>
          <a:xfrm>
            <a:off x="4237156" y="5601836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계산된 정보를 바탕으로 화면에 그리기</a:t>
            </a:r>
            <a:endParaRPr lang="en-US" altLang="ko-KR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415918-0B9F-983B-F119-F52C8A0884E1}"/>
              </a:ext>
            </a:extLst>
          </p:cNvPr>
          <p:cNvSpPr txBox="1"/>
          <p:nvPr/>
        </p:nvSpPr>
        <p:spPr>
          <a:xfrm>
            <a:off x="9587164" y="5601836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추가적인 후처리</a:t>
            </a:r>
            <a:endParaRPr lang="en-US" altLang="ko-KR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1B4CB6-8B9D-D380-854F-6007038C4C85}"/>
              </a:ext>
            </a:extLst>
          </p:cNvPr>
          <p:cNvSpPr txBox="1"/>
          <p:nvPr/>
        </p:nvSpPr>
        <p:spPr>
          <a:xfrm>
            <a:off x="2128404" y="389178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3600" b="1" dirty="0">
              <a:solidFill>
                <a:srgbClr val="FF0000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047868F-8C92-1A53-B939-5DC55542B2C1}"/>
              </a:ext>
            </a:extLst>
          </p:cNvPr>
          <p:cNvSpPr/>
          <p:nvPr/>
        </p:nvSpPr>
        <p:spPr>
          <a:xfrm>
            <a:off x="-127000" y="1519665"/>
            <a:ext cx="12496799" cy="5697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해당 과정에서 추가적인 컴퓨팅 자원이 사용이 된다</a:t>
            </a:r>
            <a:r>
              <a:rPr lang="en-US" altLang="ko-KR" sz="2400" b="1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BF78E-9E51-E9B9-0B82-50DB9C8C7043}"/>
              </a:ext>
            </a:extLst>
          </p:cNvPr>
          <p:cNvSpPr txBox="1"/>
          <p:nvPr/>
        </p:nvSpPr>
        <p:spPr>
          <a:xfrm>
            <a:off x="765600" y="703176"/>
            <a:ext cx="34067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</a:t>
            </a:r>
            <a:r>
              <a:rPr lang="ko-KR" altLang="en-US" sz="2667" b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애니메이션 제거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321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이슈 및 해결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338906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시각화 애니메이션 문제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EA309C-62FC-EDCE-B250-EF070864918E}"/>
              </a:ext>
            </a:extLst>
          </p:cNvPr>
          <p:cNvSpPr txBox="1"/>
          <p:nvPr/>
        </p:nvSpPr>
        <p:spPr>
          <a:xfrm>
            <a:off x="3586862" y="2079390"/>
            <a:ext cx="4839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컴퓨팅 자원의 효율적인 사용</a:t>
            </a:r>
            <a:endParaRPr lang="en-US" altLang="ko-KR" sz="32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4A8BD-AA85-B169-1914-D9DBFDDA9E82}"/>
              </a:ext>
            </a:extLst>
          </p:cNvPr>
          <p:cNvSpPr txBox="1"/>
          <p:nvPr/>
        </p:nvSpPr>
        <p:spPr>
          <a:xfrm>
            <a:off x="4459975" y="4338184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애니메이션 사용 </a:t>
            </a:r>
            <a:r>
              <a:rPr lang="en-US" altLang="ko-KR" sz="3200" b="1" dirty="0">
                <a:solidFill>
                  <a:srgbClr val="FF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X</a:t>
            </a:r>
          </a:p>
        </p:txBody>
      </p:sp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1760D7D5-663A-CB59-A406-DE1C2BB28ED1}"/>
              </a:ext>
            </a:extLst>
          </p:cNvPr>
          <p:cNvGrpSpPr/>
          <p:nvPr/>
        </p:nvGrpSpPr>
        <p:grpSpPr>
          <a:xfrm rot="5400000">
            <a:off x="5697637" y="3404932"/>
            <a:ext cx="992395" cy="374158"/>
            <a:chOff x="12146559" y="5125880"/>
            <a:chExt cx="1544264" cy="265044"/>
          </a:xfrm>
        </p:grpSpPr>
        <p:pic>
          <p:nvPicPr>
            <p:cNvPr id="13" name="Object 24">
              <a:extLst>
                <a:ext uri="{FF2B5EF4-FFF2-40B4-BE49-F238E27FC236}">
                  <a16:creationId xmlns:a16="http://schemas.microsoft.com/office/drawing/2014/main" id="{A67E6D25-0E10-C50D-898B-3A3A53607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6559" y="5125880"/>
              <a:ext cx="1544264" cy="26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38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50129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05.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향후일정 및 산출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1657826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향후 일정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회의 기록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Github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717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향후 일정 및 산출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48630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향후 일정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EE611EF-D448-01F9-6CD1-53910D452084}"/>
              </a:ext>
            </a:extLst>
          </p:cNvPr>
          <p:cNvSpPr/>
          <p:nvPr/>
        </p:nvSpPr>
        <p:spPr>
          <a:xfrm>
            <a:off x="6179077" y="4000333"/>
            <a:ext cx="4644302" cy="20496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82E6D9A-79AF-31D0-6522-34C4B57AEE8D}"/>
              </a:ext>
            </a:extLst>
          </p:cNvPr>
          <p:cNvSpPr/>
          <p:nvPr/>
        </p:nvSpPr>
        <p:spPr>
          <a:xfrm>
            <a:off x="1368620" y="4000333"/>
            <a:ext cx="4644302" cy="20496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A1BC412-7066-3873-CD68-101E79754D08}"/>
              </a:ext>
            </a:extLst>
          </p:cNvPr>
          <p:cNvSpPr/>
          <p:nvPr/>
        </p:nvSpPr>
        <p:spPr>
          <a:xfrm>
            <a:off x="6179077" y="1590292"/>
            <a:ext cx="4644302" cy="20496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C666A3-0C4B-BA4E-5608-F9EA492AE09B}"/>
              </a:ext>
            </a:extLst>
          </p:cNvPr>
          <p:cNvSpPr/>
          <p:nvPr/>
        </p:nvSpPr>
        <p:spPr>
          <a:xfrm>
            <a:off x="1368620" y="1590292"/>
            <a:ext cx="4644302" cy="20496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Object 19">
            <a:extLst>
              <a:ext uri="{FF2B5EF4-FFF2-40B4-BE49-F238E27FC236}">
                <a16:creationId xmlns:a16="http://schemas.microsoft.com/office/drawing/2014/main" id="{2157AD18-A506-DC00-A998-A5C5AC5FDDB9}"/>
              </a:ext>
            </a:extLst>
          </p:cNvPr>
          <p:cNvSpPr txBox="1"/>
          <p:nvPr/>
        </p:nvSpPr>
        <p:spPr>
          <a:xfrm>
            <a:off x="1943061" y="2097615"/>
            <a:ext cx="242803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kern="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논문 전문 제출 </a:t>
            </a:r>
            <a:r>
              <a:rPr lang="en-US" altLang="ko-KR" sz="1400" kern="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(~5/14)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13" name="Object 23">
            <a:extLst>
              <a:ext uri="{FF2B5EF4-FFF2-40B4-BE49-F238E27FC236}">
                <a16:creationId xmlns:a16="http://schemas.microsoft.com/office/drawing/2014/main" id="{69108395-8934-3970-C6FD-28B2B19FBE1D}"/>
              </a:ext>
            </a:extLst>
          </p:cNvPr>
          <p:cNvSpPr txBox="1"/>
          <p:nvPr/>
        </p:nvSpPr>
        <p:spPr>
          <a:xfrm>
            <a:off x="1940806" y="2892122"/>
            <a:ext cx="244241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cs typeface="Noto Sans CJK KR Regular" pitchFamily="34" charset="0"/>
              </a:rPr>
              <a:t>논문 발표 </a:t>
            </a:r>
            <a:r>
              <a:rPr lang="en-US" altLang="ko-KR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cs typeface="Noto Sans CJK KR Regular" pitchFamily="34" charset="0"/>
              </a:rPr>
              <a:t>(6/1)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15" name="그룹 1008">
            <a:extLst>
              <a:ext uri="{FF2B5EF4-FFF2-40B4-BE49-F238E27FC236}">
                <a16:creationId xmlns:a16="http://schemas.microsoft.com/office/drawing/2014/main" id="{14633F61-970B-1BBB-A9B5-5D45407988A8}"/>
              </a:ext>
            </a:extLst>
          </p:cNvPr>
          <p:cNvGrpSpPr/>
          <p:nvPr/>
        </p:nvGrpSpPr>
        <p:grpSpPr>
          <a:xfrm>
            <a:off x="4613380" y="1583315"/>
            <a:ext cx="1406710" cy="2049934"/>
            <a:chOff x="8503550" y="2173097"/>
            <a:chExt cx="1998548" cy="3043517"/>
          </a:xfrm>
        </p:grpSpPr>
        <p:pic>
          <p:nvPicPr>
            <p:cNvPr id="153" name="Object 27">
              <a:extLst>
                <a:ext uri="{FF2B5EF4-FFF2-40B4-BE49-F238E27FC236}">
                  <a16:creationId xmlns:a16="http://schemas.microsoft.com/office/drawing/2014/main" id="{5ED87968-3101-3B07-A68A-E3D328832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3550" y="2173097"/>
              <a:ext cx="1998548" cy="3043517"/>
            </a:xfrm>
            <a:prstGeom prst="rect">
              <a:avLst/>
            </a:prstGeom>
          </p:spPr>
        </p:pic>
      </p:grpSp>
      <p:sp>
        <p:nvSpPr>
          <p:cNvPr id="116" name="Object 30">
            <a:extLst>
              <a:ext uri="{FF2B5EF4-FFF2-40B4-BE49-F238E27FC236}">
                <a16:creationId xmlns:a16="http://schemas.microsoft.com/office/drawing/2014/main" id="{8D56089A-A0E5-8E46-68B0-14F051F678F1}"/>
              </a:ext>
            </a:extLst>
          </p:cNvPr>
          <p:cNvSpPr txBox="1"/>
          <p:nvPr/>
        </p:nvSpPr>
        <p:spPr>
          <a:xfrm>
            <a:off x="4383218" y="2305399"/>
            <a:ext cx="18670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논문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18" name="Object 34">
            <a:extLst>
              <a:ext uri="{FF2B5EF4-FFF2-40B4-BE49-F238E27FC236}">
                <a16:creationId xmlns:a16="http://schemas.microsoft.com/office/drawing/2014/main" id="{DD29F025-5163-D7A3-9C67-AC01BF35F91D}"/>
              </a:ext>
            </a:extLst>
          </p:cNvPr>
          <p:cNvSpPr txBox="1"/>
          <p:nvPr/>
        </p:nvSpPr>
        <p:spPr>
          <a:xfrm>
            <a:off x="8057131" y="2097615"/>
            <a:ext cx="18670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cs typeface="Noto Sans CJK KR Regular" pitchFamily="34" charset="0"/>
              </a:rPr>
              <a:t>지도 확대</a:t>
            </a:r>
            <a:r>
              <a:rPr lang="en-US" altLang="ko-KR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cs typeface="Noto Sans CJK KR Regular" pitchFamily="34" charset="0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cs typeface="Noto Sans CJK KR Regular" pitchFamily="34" charset="0"/>
              </a:rPr>
              <a:t>축소 기능 및 시점 이동 구현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19" name="그룹 1010">
            <a:extLst>
              <a:ext uri="{FF2B5EF4-FFF2-40B4-BE49-F238E27FC236}">
                <a16:creationId xmlns:a16="http://schemas.microsoft.com/office/drawing/2014/main" id="{82C31439-AE50-D1E6-60CD-9471328CD046}"/>
              </a:ext>
            </a:extLst>
          </p:cNvPr>
          <p:cNvGrpSpPr/>
          <p:nvPr/>
        </p:nvGrpSpPr>
        <p:grpSpPr>
          <a:xfrm>
            <a:off x="7794624" y="2141963"/>
            <a:ext cx="113612" cy="110179"/>
            <a:chOff x="13023225" y="3002516"/>
            <a:chExt cx="161411" cy="163582"/>
          </a:xfrm>
        </p:grpSpPr>
        <p:pic>
          <p:nvPicPr>
            <p:cNvPr id="151" name="Object 35">
              <a:extLst>
                <a:ext uri="{FF2B5EF4-FFF2-40B4-BE49-F238E27FC236}">
                  <a16:creationId xmlns:a16="http://schemas.microsoft.com/office/drawing/2014/main" id="{DD61D435-3358-1389-1BC5-74058480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3225" y="3002516"/>
              <a:ext cx="161411" cy="163582"/>
            </a:xfrm>
            <a:prstGeom prst="rect">
              <a:avLst/>
            </a:prstGeom>
          </p:spPr>
        </p:pic>
      </p:grpSp>
      <p:sp>
        <p:nvSpPr>
          <p:cNvPr id="120" name="Object 38">
            <a:extLst>
              <a:ext uri="{FF2B5EF4-FFF2-40B4-BE49-F238E27FC236}">
                <a16:creationId xmlns:a16="http://schemas.microsoft.com/office/drawing/2014/main" id="{887483CF-8C68-B173-E2E8-4D0512FFC486}"/>
              </a:ext>
            </a:extLst>
          </p:cNvPr>
          <p:cNvSpPr txBox="1"/>
          <p:nvPr/>
        </p:nvSpPr>
        <p:spPr>
          <a:xfrm>
            <a:off x="8054852" y="2868776"/>
            <a:ext cx="270204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웹소켓을</a:t>
            </a:r>
            <a:r>
              <a:rPr lang="ko-KR" altLang="en-US" sz="14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통한 실시간 데이터 시각화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22" name="그룹 1012">
            <a:extLst>
              <a:ext uri="{FF2B5EF4-FFF2-40B4-BE49-F238E27FC236}">
                <a16:creationId xmlns:a16="http://schemas.microsoft.com/office/drawing/2014/main" id="{7797290A-509C-439E-1060-AB7829D3354D}"/>
              </a:ext>
            </a:extLst>
          </p:cNvPr>
          <p:cNvGrpSpPr/>
          <p:nvPr/>
        </p:nvGrpSpPr>
        <p:grpSpPr>
          <a:xfrm>
            <a:off x="6184703" y="1574022"/>
            <a:ext cx="1406710" cy="2049934"/>
            <a:chOff x="10735968" y="2141786"/>
            <a:chExt cx="1998548" cy="3043517"/>
          </a:xfrm>
        </p:grpSpPr>
        <p:pic>
          <p:nvPicPr>
            <p:cNvPr id="149" name="Object 42">
              <a:extLst>
                <a:ext uri="{FF2B5EF4-FFF2-40B4-BE49-F238E27FC236}">
                  <a16:creationId xmlns:a16="http://schemas.microsoft.com/office/drawing/2014/main" id="{73BCCB7F-EEEA-77B4-78A5-7A9A8387C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5968" y="2141786"/>
              <a:ext cx="1998548" cy="3043517"/>
            </a:xfrm>
            <a:prstGeom prst="rect">
              <a:avLst/>
            </a:prstGeom>
          </p:spPr>
        </p:pic>
      </p:grpSp>
      <p:sp>
        <p:nvSpPr>
          <p:cNvPr id="123" name="Object 45">
            <a:extLst>
              <a:ext uri="{FF2B5EF4-FFF2-40B4-BE49-F238E27FC236}">
                <a16:creationId xmlns:a16="http://schemas.microsoft.com/office/drawing/2014/main" id="{860BFB1F-7360-0CA3-BDBD-C054A4FE6C3C}"/>
              </a:ext>
            </a:extLst>
          </p:cNvPr>
          <p:cNvSpPr txBox="1"/>
          <p:nvPr/>
        </p:nvSpPr>
        <p:spPr>
          <a:xfrm>
            <a:off x="5947817" y="2305399"/>
            <a:ext cx="18670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cs typeface="SEBANG Gothic OTF Bold" pitchFamily="34" charset="0"/>
              </a:rPr>
              <a:t>시각화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25" name="Object 49">
            <a:extLst>
              <a:ext uri="{FF2B5EF4-FFF2-40B4-BE49-F238E27FC236}">
                <a16:creationId xmlns:a16="http://schemas.microsoft.com/office/drawing/2014/main" id="{AFD12F23-E412-E9B0-D131-CD8F2859B282}"/>
              </a:ext>
            </a:extLst>
          </p:cNvPr>
          <p:cNvSpPr txBox="1"/>
          <p:nvPr/>
        </p:nvSpPr>
        <p:spPr>
          <a:xfrm>
            <a:off x="1854427" y="4411636"/>
            <a:ext cx="259536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cs typeface="Noto Sans CJK KR Regular" pitchFamily="34" charset="0"/>
              </a:rPr>
              <a:t>클라이언트와 연동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26" name="그룹 1014">
            <a:extLst>
              <a:ext uri="{FF2B5EF4-FFF2-40B4-BE49-F238E27FC236}">
                <a16:creationId xmlns:a16="http://schemas.microsoft.com/office/drawing/2014/main" id="{8529D1DE-4AE5-43DA-F225-7E836372D750}"/>
              </a:ext>
            </a:extLst>
          </p:cNvPr>
          <p:cNvGrpSpPr/>
          <p:nvPr/>
        </p:nvGrpSpPr>
        <p:grpSpPr>
          <a:xfrm>
            <a:off x="1591932" y="4469540"/>
            <a:ext cx="113612" cy="110179"/>
            <a:chOff x="4210901" y="6524321"/>
            <a:chExt cx="161411" cy="163582"/>
          </a:xfrm>
        </p:grpSpPr>
        <p:pic>
          <p:nvPicPr>
            <p:cNvPr id="147" name="Object 50">
              <a:extLst>
                <a:ext uri="{FF2B5EF4-FFF2-40B4-BE49-F238E27FC236}">
                  <a16:creationId xmlns:a16="http://schemas.microsoft.com/office/drawing/2014/main" id="{00BC02FB-172B-723D-343E-846C9E07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0901" y="6524321"/>
              <a:ext cx="161411" cy="163582"/>
            </a:xfrm>
            <a:prstGeom prst="rect">
              <a:avLst/>
            </a:prstGeom>
          </p:spPr>
        </p:pic>
      </p:grpSp>
      <p:sp>
        <p:nvSpPr>
          <p:cNvPr id="127" name="Object 53">
            <a:extLst>
              <a:ext uri="{FF2B5EF4-FFF2-40B4-BE49-F238E27FC236}">
                <a16:creationId xmlns:a16="http://schemas.microsoft.com/office/drawing/2014/main" id="{65EC7DBD-E6A0-8D85-4446-1195BE99A4A6}"/>
              </a:ext>
            </a:extLst>
          </p:cNvPr>
          <p:cNvSpPr txBox="1"/>
          <p:nvPr/>
        </p:nvSpPr>
        <p:spPr>
          <a:xfrm>
            <a:off x="1854650" y="5387396"/>
            <a:ext cx="251644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의 실시간 비행 경로 조회 기능 구현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28" name="그룹 1015">
            <a:extLst>
              <a:ext uri="{FF2B5EF4-FFF2-40B4-BE49-F238E27FC236}">
                <a16:creationId xmlns:a16="http://schemas.microsoft.com/office/drawing/2014/main" id="{6C263979-B0DA-E077-454D-99B032D34C6E}"/>
              </a:ext>
            </a:extLst>
          </p:cNvPr>
          <p:cNvGrpSpPr/>
          <p:nvPr/>
        </p:nvGrpSpPr>
        <p:grpSpPr>
          <a:xfrm>
            <a:off x="1591932" y="5445423"/>
            <a:ext cx="113708" cy="110317"/>
            <a:chOff x="4210901" y="7688149"/>
            <a:chExt cx="161548" cy="163787"/>
          </a:xfrm>
        </p:grpSpPr>
        <p:pic>
          <p:nvPicPr>
            <p:cNvPr id="146" name="Object 54">
              <a:extLst>
                <a:ext uri="{FF2B5EF4-FFF2-40B4-BE49-F238E27FC236}">
                  <a16:creationId xmlns:a16="http://schemas.microsoft.com/office/drawing/2014/main" id="{A2EE50FC-63FC-917D-A31E-852BF19B6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0901" y="7688149"/>
              <a:ext cx="161548" cy="163787"/>
            </a:xfrm>
            <a:prstGeom prst="rect">
              <a:avLst/>
            </a:prstGeom>
          </p:spPr>
        </p:pic>
      </p:grpSp>
      <p:grpSp>
        <p:nvGrpSpPr>
          <p:cNvPr id="129" name="그룹 1016">
            <a:extLst>
              <a:ext uri="{FF2B5EF4-FFF2-40B4-BE49-F238E27FC236}">
                <a16:creationId xmlns:a16="http://schemas.microsoft.com/office/drawing/2014/main" id="{6B164DB6-03EC-4954-87D4-42CB4AAFE9E5}"/>
              </a:ext>
            </a:extLst>
          </p:cNvPr>
          <p:cNvGrpSpPr/>
          <p:nvPr/>
        </p:nvGrpSpPr>
        <p:grpSpPr>
          <a:xfrm>
            <a:off x="4613380" y="4005850"/>
            <a:ext cx="1406710" cy="2049934"/>
            <a:chOff x="8503550" y="5769811"/>
            <a:chExt cx="1998548" cy="3043517"/>
          </a:xfrm>
        </p:grpSpPr>
        <p:pic>
          <p:nvPicPr>
            <p:cNvPr id="145" name="Object 57">
              <a:extLst>
                <a:ext uri="{FF2B5EF4-FFF2-40B4-BE49-F238E27FC236}">
                  <a16:creationId xmlns:a16="http://schemas.microsoft.com/office/drawing/2014/main" id="{A26D85EB-7F28-0AEC-1E6E-7A4D7650B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3550" y="5769811"/>
              <a:ext cx="1998548" cy="3043517"/>
            </a:xfrm>
            <a:prstGeom prst="rect">
              <a:avLst/>
            </a:prstGeom>
          </p:spPr>
        </p:pic>
      </p:grpSp>
      <p:sp>
        <p:nvSpPr>
          <p:cNvPr id="130" name="Object 60">
            <a:extLst>
              <a:ext uri="{FF2B5EF4-FFF2-40B4-BE49-F238E27FC236}">
                <a16:creationId xmlns:a16="http://schemas.microsoft.com/office/drawing/2014/main" id="{ED4F7C68-D3C6-A56A-79DD-F58068D0495F}"/>
              </a:ext>
            </a:extLst>
          </p:cNvPr>
          <p:cNvSpPr txBox="1"/>
          <p:nvPr/>
        </p:nvSpPr>
        <p:spPr>
          <a:xfrm>
            <a:off x="4383221" y="4741065"/>
            <a:ext cx="18670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데이터 </a:t>
            </a:r>
            <a:endParaRPr lang="en-US" altLang="ko-KR" dirty="0">
              <a:solidFill>
                <a:srgbClr val="FFFFFF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rgbClr val="FFFFFF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처리 서버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32" name="Object 64">
            <a:extLst>
              <a:ext uri="{FF2B5EF4-FFF2-40B4-BE49-F238E27FC236}">
                <a16:creationId xmlns:a16="http://schemas.microsoft.com/office/drawing/2014/main" id="{4C6CEC3C-08C5-F9E5-53BC-F483A64CBCC4}"/>
              </a:ext>
            </a:extLst>
          </p:cNvPr>
          <p:cNvSpPr txBox="1"/>
          <p:nvPr/>
        </p:nvSpPr>
        <p:spPr>
          <a:xfrm>
            <a:off x="8057131" y="4456140"/>
            <a:ext cx="25314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도착 확인 메서드 구현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33" name="그룹 1018">
            <a:extLst>
              <a:ext uri="{FF2B5EF4-FFF2-40B4-BE49-F238E27FC236}">
                <a16:creationId xmlns:a16="http://schemas.microsoft.com/office/drawing/2014/main" id="{1D9A3EE9-703D-EE9C-D2B1-0D2B6A7421C3}"/>
              </a:ext>
            </a:extLst>
          </p:cNvPr>
          <p:cNvGrpSpPr/>
          <p:nvPr/>
        </p:nvGrpSpPr>
        <p:grpSpPr>
          <a:xfrm>
            <a:off x="7794624" y="4514044"/>
            <a:ext cx="113612" cy="110179"/>
            <a:chOff x="13023225" y="6524321"/>
            <a:chExt cx="161411" cy="163582"/>
          </a:xfrm>
        </p:grpSpPr>
        <p:pic>
          <p:nvPicPr>
            <p:cNvPr id="143" name="Object 65">
              <a:extLst>
                <a:ext uri="{FF2B5EF4-FFF2-40B4-BE49-F238E27FC236}">
                  <a16:creationId xmlns:a16="http://schemas.microsoft.com/office/drawing/2014/main" id="{0D968A64-1999-7FA0-5C0E-36524E05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3225" y="6524321"/>
              <a:ext cx="161411" cy="163582"/>
            </a:xfrm>
            <a:prstGeom prst="rect">
              <a:avLst/>
            </a:prstGeom>
          </p:spPr>
        </p:pic>
      </p:grpSp>
      <p:sp>
        <p:nvSpPr>
          <p:cNvPr id="134" name="Object 68">
            <a:extLst>
              <a:ext uri="{FF2B5EF4-FFF2-40B4-BE49-F238E27FC236}">
                <a16:creationId xmlns:a16="http://schemas.microsoft.com/office/drawing/2014/main" id="{D8C2FA10-703E-4A2F-129E-CC1E10F56C90}"/>
              </a:ext>
            </a:extLst>
          </p:cNvPr>
          <p:cNvSpPr txBox="1"/>
          <p:nvPr/>
        </p:nvSpPr>
        <p:spPr>
          <a:xfrm>
            <a:off x="8054852" y="5239903"/>
            <a:ext cx="253367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cs typeface="Noto Sans CJK KR Regular" pitchFamily="34" charset="0"/>
              </a:rPr>
              <a:t>전송 데이터 형식을 포맷에 맞게 변경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35" name="그룹 1019">
            <a:extLst>
              <a:ext uri="{FF2B5EF4-FFF2-40B4-BE49-F238E27FC236}">
                <a16:creationId xmlns:a16="http://schemas.microsoft.com/office/drawing/2014/main" id="{384B65F1-9DF3-5DDA-E98A-E38BD0F4D9A3}"/>
              </a:ext>
            </a:extLst>
          </p:cNvPr>
          <p:cNvGrpSpPr/>
          <p:nvPr/>
        </p:nvGrpSpPr>
        <p:grpSpPr>
          <a:xfrm>
            <a:off x="7792149" y="5297930"/>
            <a:ext cx="113708" cy="110317"/>
            <a:chOff x="13019709" y="7688149"/>
            <a:chExt cx="161548" cy="163787"/>
          </a:xfrm>
        </p:grpSpPr>
        <p:pic>
          <p:nvPicPr>
            <p:cNvPr id="142" name="Object 69">
              <a:extLst>
                <a:ext uri="{FF2B5EF4-FFF2-40B4-BE49-F238E27FC236}">
                  <a16:creationId xmlns:a16="http://schemas.microsoft.com/office/drawing/2014/main" id="{EC70359E-E41C-83E3-B748-EAB26CC55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19709" y="7688149"/>
              <a:ext cx="161548" cy="163787"/>
            </a:xfrm>
            <a:prstGeom prst="rect">
              <a:avLst/>
            </a:prstGeom>
          </p:spPr>
        </p:pic>
      </p:grpSp>
      <p:grpSp>
        <p:nvGrpSpPr>
          <p:cNvPr id="136" name="그룹 1020">
            <a:extLst>
              <a:ext uri="{FF2B5EF4-FFF2-40B4-BE49-F238E27FC236}">
                <a16:creationId xmlns:a16="http://schemas.microsoft.com/office/drawing/2014/main" id="{AB49824A-4B40-4BC9-41CF-C5019597780F}"/>
              </a:ext>
            </a:extLst>
          </p:cNvPr>
          <p:cNvGrpSpPr/>
          <p:nvPr/>
        </p:nvGrpSpPr>
        <p:grpSpPr>
          <a:xfrm>
            <a:off x="6184703" y="3990450"/>
            <a:ext cx="1406710" cy="2049934"/>
            <a:chOff x="10735968" y="5729434"/>
            <a:chExt cx="1998548" cy="3043517"/>
          </a:xfrm>
        </p:grpSpPr>
        <p:pic>
          <p:nvPicPr>
            <p:cNvPr id="141" name="Object 72">
              <a:extLst>
                <a:ext uri="{FF2B5EF4-FFF2-40B4-BE49-F238E27FC236}">
                  <a16:creationId xmlns:a16="http://schemas.microsoft.com/office/drawing/2014/main" id="{FB43C73A-71C2-AD5E-65AF-C50E3B45B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5968" y="5729434"/>
              <a:ext cx="1998548" cy="3043517"/>
            </a:xfrm>
            <a:prstGeom prst="rect">
              <a:avLst/>
            </a:prstGeom>
          </p:spPr>
        </p:pic>
      </p:grpSp>
      <p:sp>
        <p:nvSpPr>
          <p:cNvPr id="137" name="Object 75">
            <a:extLst>
              <a:ext uri="{FF2B5EF4-FFF2-40B4-BE49-F238E27FC236}">
                <a16:creationId xmlns:a16="http://schemas.microsoft.com/office/drawing/2014/main" id="{23B4971A-D324-A2A3-3395-74158BB8641E}"/>
              </a:ext>
            </a:extLst>
          </p:cNvPr>
          <p:cNvSpPr txBox="1"/>
          <p:nvPr/>
        </p:nvSpPr>
        <p:spPr>
          <a:xfrm>
            <a:off x="5947817" y="4741065"/>
            <a:ext cx="18670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cs typeface="SEBANG Gothic OTF Bold" pitchFamily="34" charset="0"/>
              </a:rPr>
              <a:t> UAM </a:t>
            </a:r>
          </a:p>
          <a:p>
            <a:pPr algn="ctr"/>
            <a:r>
              <a:rPr lang="ko-KR" altLang="en-US" dirty="0">
                <a:solidFill>
                  <a:srgbClr val="FFFFFF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cs typeface="SEBANG Gothic OTF Bold" pitchFamily="34" charset="0"/>
              </a:rPr>
              <a:t>가상 서버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10883DE-E719-8230-58AF-20ABEA35E65A}"/>
              </a:ext>
            </a:extLst>
          </p:cNvPr>
          <p:cNvSpPr/>
          <p:nvPr/>
        </p:nvSpPr>
        <p:spPr>
          <a:xfrm>
            <a:off x="5433671" y="3090116"/>
            <a:ext cx="1337452" cy="12973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Object 79">
            <a:extLst>
              <a:ext uri="{FF2B5EF4-FFF2-40B4-BE49-F238E27FC236}">
                <a16:creationId xmlns:a16="http://schemas.microsoft.com/office/drawing/2014/main" id="{F5310069-96E0-29CE-8D10-33C106BBE601}"/>
              </a:ext>
            </a:extLst>
          </p:cNvPr>
          <p:cNvSpPr txBox="1"/>
          <p:nvPr/>
        </p:nvSpPr>
        <p:spPr>
          <a:xfrm>
            <a:off x="5599826" y="3372215"/>
            <a:ext cx="10123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  <a:cs typeface="SEBANG Gothic OTF Bold" pitchFamily="34" charset="0"/>
              </a:rPr>
              <a:t>UAM</a:t>
            </a:r>
          </a:p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모니터링</a:t>
            </a:r>
            <a:endParaRPr lang="en-US" sz="105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64" name="그룹 1014">
            <a:extLst>
              <a:ext uri="{FF2B5EF4-FFF2-40B4-BE49-F238E27FC236}">
                <a16:creationId xmlns:a16="http://schemas.microsoft.com/office/drawing/2014/main" id="{10249396-F49D-2A87-87F7-4A0206EA2CAC}"/>
              </a:ext>
            </a:extLst>
          </p:cNvPr>
          <p:cNvGrpSpPr/>
          <p:nvPr/>
        </p:nvGrpSpPr>
        <p:grpSpPr>
          <a:xfrm>
            <a:off x="1591932" y="2141849"/>
            <a:ext cx="113612" cy="110179"/>
            <a:chOff x="4210901" y="6524321"/>
            <a:chExt cx="161411" cy="163582"/>
          </a:xfrm>
        </p:grpSpPr>
        <p:pic>
          <p:nvPicPr>
            <p:cNvPr id="165" name="Object 50">
              <a:extLst>
                <a:ext uri="{FF2B5EF4-FFF2-40B4-BE49-F238E27FC236}">
                  <a16:creationId xmlns:a16="http://schemas.microsoft.com/office/drawing/2014/main" id="{DE0BA4FC-CBAD-F248-5502-66AE7820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0901" y="6524321"/>
              <a:ext cx="161411" cy="163582"/>
            </a:xfrm>
            <a:prstGeom prst="rect">
              <a:avLst/>
            </a:prstGeom>
          </p:spPr>
        </p:pic>
      </p:grpSp>
      <p:grpSp>
        <p:nvGrpSpPr>
          <p:cNvPr id="166" name="그룹 1015">
            <a:extLst>
              <a:ext uri="{FF2B5EF4-FFF2-40B4-BE49-F238E27FC236}">
                <a16:creationId xmlns:a16="http://schemas.microsoft.com/office/drawing/2014/main" id="{65EE0294-AFE7-6E33-C142-E89B5EFB226D}"/>
              </a:ext>
            </a:extLst>
          </p:cNvPr>
          <p:cNvGrpSpPr/>
          <p:nvPr/>
        </p:nvGrpSpPr>
        <p:grpSpPr>
          <a:xfrm>
            <a:off x="1591932" y="2925735"/>
            <a:ext cx="113708" cy="110317"/>
            <a:chOff x="4210901" y="7688149"/>
            <a:chExt cx="161548" cy="163787"/>
          </a:xfrm>
        </p:grpSpPr>
        <p:pic>
          <p:nvPicPr>
            <p:cNvPr id="167" name="Object 54">
              <a:extLst>
                <a:ext uri="{FF2B5EF4-FFF2-40B4-BE49-F238E27FC236}">
                  <a16:creationId xmlns:a16="http://schemas.microsoft.com/office/drawing/2014/main" id="{61DCA6A9-BDCF-0CFB-F493-FDF411DBD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0901" y="7688149"/>
              <a:ext cx="161548" cy="163787"/>
            </a:xfrm>
            <a:prstGeom prst="rect">
              <a:avLst/>
            </a:prstGeom>
          </p:spPr>
        </p:pic>
      </p:grpSp>
      <p:grpSp>
        <p:nvGrpSpPr>
          <p:cNvPr id="170" name="그룹 1015">
            <a:extLst>
              <a:ext uri="{FF2B5EF4-FFF2-40B4-BE49-F238E27FC236}">
                <a16:creationId xmlns:a16="http://schemas.microsoft.com/office/drawing/2014/main" id="{59E642C5-E089-C337-597C-718932941484}"/>
              </a:ext>
            </a:extLst>
          </p:cNvPr>
          <p:cNvGrpSpPr/>
          <p:nvPr/>
        </p:nvGrpSpPr>
        <p:grpSpPr>
          <a:xfrm>
            <a:off x="7782291" y="2925735"/>
            <a:ext cx="113708" cy="110317"/>
            <a:chOff x="4210901" y="7688149"/>
            <a:chExt cx="161548" cy="163787"/>
          </a:xfrm>
        </p:grpSpPr>
        <p:pic>
          <p:nvPicPr>
            <p:cNvPr id="171" name="Object 54">
              <a:extLst>
                <a:ext uri="{FF2B5EF4-FFF2-40B4-BE49-F238E27FC236}">
                  <a16:creationId xmlns:a16="http://schemas.microsoft.com/office/drawing/2014/main" id="{639BF4B4-BFBD-4D5D-FE36-DA4B9C5AA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0901" y="7688149"/>
              <a:ext cx="161548" cy="163787"/>
            </a:xfrm>
            <a:prstGeom prst="rect">
              <a:avLst/>
            </a:prstGeom>
          </p:spPr>
        </p:pic>
      </p:grpSp>
      <p:sp>
        <p:nvSpPr>
          <p:cNvPr id="172" name="Object 53">
            <a:extLst>
              <a:ext uri="{FF2B5EF4-FFF2-40B4-BE49-F238E27FC236}">
                <a16:creationId xmlns:a16="http://schemas.microsoft.com/office/drawing/2014/main" id="{98E84461-A5BD-669C-53DC-4A298807A897}"/>
              </a:ext>
            </a:extLst>
          </p:cNvPr>
          <p:cNvSpPr txBox="1"/>
          <p:nvPr/>
        </p:nvSpPr>
        <p:spPr>
          <a:xfrm>
            <a:off x="1854650" y="4893158"/>
            <a:ext cx="258031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1400" dirty="0">
                <a:solidFill>
                  <a:srgbClr val="00000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의 계획 경로 조회 기능 구현</a:t>
            </a:r>
            <a:endParaRPr lang="en-US" sz="14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73" name="그룹 1015">
            <a:extLst>
              <a:ext uri="{FF2B5EF4-FFF2-40B4-BE49-F238E27FC236}">
                <a16:creationId xmlns:a16="http://schemas.microsoft.com/office/drawing/2014/main" id="{BC545717-AAE2-BD10-967E-19F9F3FA2386}"/>
              </a:ext>
            </a:extLst>
          </p:cNvPr>
          <p:cNvGrpSpPr/>
          <p:nvPr/>
        </p:nvGrpSpPr>
        <p:grpSpPr>
          <a:xfrm>
            <a:off x="1591932" y="4951185"/>
            <a:ext cx="113708" cy="110317"/>
            <a:chOff x="4210901" y="7688149"/>
            <a:chExt cx="161548" cy="163787"/>
          </a:xfrm>
        </p:grpSpPr>
        <p:pic>
          <p:nvPicPr>
            <p:cNvPr id="174" name="Object 54">
              <a:extLst>
                <a:ext uri="{FF2B5EF4-FFF2-40B4-BE49-F238E27FC236}">
                  <a16:creationId xmlns:a16="http://schemas.microsoft.com/office/drawing/2014/main" id="{62FAE16E-85B9-5539-7309-D2376F74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0901" y="7688149"/>
              <a:ext cx="161548" cy="163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7932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향후 일정 및 산출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50393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회의 기록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8504CB4-0BC7-FE25-404D-E6BDC1D2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00" y="1634282"/>
            <a:ext cx="6712295" cy="4362674"/>
          </a:xfrm>
          <a:prstGeom prst="rect">
            <a:avLst/>
          </a:prstGeom>
        </p:spPr>
      </p:pic>
      <p:pic>
        <p:nvPicPr>
          <p:cNvPr id="16" name="그림 15" descr="사람, 실내, 노트북, 사람들이(가) 표시된 사진&#10;&#10;자동 생성된 설명">
            <a:extLst>
              <a:ext uri="{FF2B5EF4-FFF2-40B4-BE49-F238E27FC236}">
                <a16:creationId xmlns:a16="http://schemas.microsoft.com/office/drawing/2014/main" id="{A2ED8D78-C6F7-D712-1A39-1B9F3BAE7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598" y="954559"/>
            <a:ext cx="3811929" cy="2858947"/>
          </a:xfrm>
          <a:prstGeom prst="rect">
            <a:avLst/>
          </a:prstGeom>
        </p:spPr>
      </p:pic>
      <p:pic>
        <p:nvPicPr>
          <p:cNvPr id="18" name="그림 17" descr="실내, 사람이(가) 표시된 사진&#10;&#10;자동 생성된 설명">
            <a:extLst>
              <a:ext uri="{FF2B5EF4-FFF2-40B4-BE49-F238E27FC236}">
                <a16:creationId xmlns:a16="http://schemas.microsoft.com/office/drawing/2014/main" id="{CBC4CC97-9F0D-D1AB-0967-BD15E7A25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818598" y="3466572"/>
            <a:ext cx="3811930" cy="28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34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A994-A2FC-C6B6-6CA5-C9C1D44F706D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9CC26-0294-93B9-9E50-8A791F856D26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75392-37C8-8C01-A2E3-F60F871A0368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향후 일정 및 산출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C0B448-A31E-371E-ABB5-FE7BCB7EA3C3}"/>
              </a:ext>
            </a:extLst>
          </p:cNvPr>
          <p:cNvSpPr txBox="1"/>
          <p:nvPr/>
        </p:nvSpPr>
        <p:spPr>
          <a:xfrm>
            <a:off x="765600" y="703176"/>
            <a:ext cx="12218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Github</a:t>
            </a:r>
            <a:endParaRPr lang="en-US" altLang="ko-KR" sz="2667" b="1" dirty="0">
              <a:solidFill>
                <a:schemeClr val="accent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AC33AD1-6A28-315F-6858-F60EE603048F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5EDE27D-7D86-8344-CE73-436E0758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7127946-9FA8-65C2-C2DA-CE26DB59C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093" y="1205942"/>
            <a:ext cx="7380696" cy="52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05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4" name="Object 9">
            <a:extLst>
              <a:ext uri="{FF2B5EF4-FFF2-40B4-BE49-F238E27FC236}">
                <a16:creationId xmlns:a16="http://schemas.microsoft.com/office/drawing/2014/main" id="{A595305E-1B28-8EF4-5B69-729B03EC39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5518" y="2495512"/>
            <a:ext cx="5920964" cy="1866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DAA1E9-7C0A-7A54-D401-5B95AF518106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395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8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8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주제 소개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10346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핵심 요구사항</a:t>
            </a:r>
          </a:p>
        </p:txBody>
      </p:sp>
      <p:grpSp>
        <p:nvGrpSpPr>
          <p:cNvPr id="3" name="그룹 1007">
            <a:extLst>
              <a:ext uri="{FF2B5EF4-FFF2-40B4-BE49-F238E27FC236}">
                <a16:creationId xmlns:a16="http://schemas.microsoft.com/office/drawing/2014/main" id="{919E0683-FD5A-3B8F-740A-7D1DE758A96C}"/>
              </a:ext>
            </a:extLst>
          </p:cNvPr>
          <p:cNvGrpSpPr/>
          <p:nvPr/>
        </p:nvGrpSpPr>
        <p:grpSpPr>
          <a:xfrm>
            <a:off x="5223900" y="3391998"/>
            <a:ext cx="1744200" cy="494450"/>
            <a:chOff x="12146559" y="5125880"/>
            <a:chExt cx="1544264" cy="265044"/>
          </a:xfrm>
        </p:grpSpPr>
        <p:pic>
          <p:nvPicPr>
            <p:cNvPr id="4" name="Object 24">
              <a:extLst>
                <a:ext uri="{FF2B5EF4-FFF2-40B4-BE49-F238E27FC236}">
                  <a16:creationId xmlns:a16="http://schemas.microsoft.com/office/drawing/2014/main" id="{3046DC63-0D1F-47C2-8EA6-ABEBDDD3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6559" y="5125880"/>
              <a:ext cx="1544264" cy="26504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3CC72B-78B5-4AAE-EFC6-2855F7E855C9}"/>
              </a:ext>
            </a:extLst>
          </p:cNvPr>
          <p:cNvSpPr txBox="1"/>
          <p:nvPr/>
        </p:nvSpPr>
        <p:spPr>
          <a:xfrm>
            <a:off x="1801491" y="3414341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실시간 이동체</a:t>
            </a:r>
            <a:endParaRPr kumimoji="1" lang="ko-Kore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43702-9C23-5161-D0A2-C9C067D7AFFC}"/>
              </a:ext>
            </a:extLst>
          </p:cNvPr>
          <p:cNvSpPr txBox="1"/>
          <p:nvPr/>
        </p:nvSpPr>
        <p:spPr>
          <a:xfrm>
            <a:off x="578564" y="2159785"/>
            <a:ext cx="10326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실시간 이동체 궤적과 공간에 대한 모니터링 시스템 개발</a:t>
            </a:r>
            <a:r>
              <a:rPr lang="en-US" altLang="ko-KR" sz="32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32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</a:t>
            </a:r>
            <a:endParaRPr lang="en-US" altLang="ko-KR" sz="32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39C0B-9E14-8552-6D32-E919C49A06F2}"/>
              </a:ext>
            </a:extLst>
          </p:cNvPr>
          <p:cNvSpPr txBox="1"/>
          <p:nvPr/>
        </p:nvSpPr>
        <p:spPr>
          <a:xfrm>
            <a:off x="8991060" y="3414340"/>
            <a:ext cx="1164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endParaRPr kumimoji="1" lang="ko-Kore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F9B0F-E479-5949-DC55-2934C859474A}"/>
              </a:ext>
            </a:extLst>
          </p:cNvPr>
          <p:cNvSpPr txBox="1"/>
          <p:nvPr/>
        </p:nvSpPr>
        <p:spPr>
          <a:xfrm>
            <a:off x="2566046" y="4830765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공간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98C79-0F4B-4BA0-21CF-EFF0A1A8ACF3}"/>
              </a:ext>
            </a:extLst>
          </p:cNvPr>
          <p:cNvSpPr txBox="1"/>
          <p:nvPr/>
        </p:nvSpPr>
        <p:spPr>
          <a:xfrm>
            <a:off x="8991060" y="4815456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하늘</a:t>
            </a:r>
            <a:endParaRPr kumimoji="1" lang="ko-Kore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E800B709-88C6-3D41-CB08-BF74538F2287}"/>
              </a:ext>
            </a:extLst>
          </p:cNvPr>
          <p:cNvGrpSpPr/>
          <p:nvPr/>
        </p:nvGrpSpPr>
        <p:grpSpPr>
          <a:xfrm>
            <a:off x="5223900" y="4815456"/>
            <a:ext cx="1744200" cy="494450"/>
            <a:chOff x="12146559" y="5125880"/>
            <a:chExt cx="1544264" cy="265044"/>
          </a:xfrm>
        </p:grpSpPr>
        <p:pic>
          <p:nvPicPr>
            <p:cNvPr id="15" name="Object 24">
              <a:extLst>
                <a:ext uri="{FF2B5EF4-FFF2-40B4-BE49-F238E27FC236}">
                  <a16:creationId xmlns:a16="http://schemas.microsoft.com/office/drawing/2014/main" id="{693B434F-0D5E-A5F2-DADB-A0D58331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6559" y="5125880"/>
              <a:ext cx="1544264" cy="26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850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주제 소개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10346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핵심 요구사항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347A8-96C9-8412-A302-6F4F6713E765}"/>
              </a:ext>
            </a:extLst>
          </p:cNvPr>
          <p:cNvSpPr txBox="1"/>
          <p:nvPr/>
        </p:nvSpPr>
        <p:spPr>
          <a:xfrm>
            <a:off x="885231" y="2262274"/>
            <a:ext cx="7630616" cy="333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사용자는 시스템에 로그인할 수 있다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  <a:endParaRPr lang="ko-KR" altLang="en-US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사용자는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의 위치에 커서를 갖다 대면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의 정보를 확인할 수 있다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모니터링 화면은 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Z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축과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X-Y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평면으로 구성된다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  <a:endParaRPr lang="ko-KR" altLang="en-US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사용자는 비행 중인 </a:t>
            </a:r>
            <a:r>
              <a:rPr lang="en-US" altLang="ko-KR" dirty="0">
                <a:solidFill>
                  <a:srgbClr val="0070C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dirty="0">
                <a:solidFill>
                  <a:srgbClr val="0070C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의 실시간 경로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를 확인할 수 있다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  <a:endParaRPr lang="ko-KR" altLang="en-US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사용자는 </a:t>
            </a:r>
            <a:r>
              <a:rPr lang="en-US" altLang="ko-KR" dirty="0">
                <a:solidFill>
                  <a:srgbClr val="0070C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dirty="0">
                <a:solidFill>
                  <a:srgbClr val="0070C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의 계획 경로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를 확인할 수 있다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  <a:endParaRPr lang="ko-KR" altLang="en-US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✅ 타겟 지역은 </a:t>
            </a:r>
            <a:r>
              <a:rPr lang="ko-KR" altLang="en-US" dirty="0">
                <a:solidFill>
                  <a:srgbClr val="0070C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대구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로 한다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  <a:endParaRPr lang="ko-KR" altLang="en-US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57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주제 소개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174599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 err="1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목업</a:t>
            </a:r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이미지</a:t>
            </a:r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94D8A87A-ECA6-D472-B8B6-18D485E8AA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244B4E3A-1061-2D1B-6E75-9AF036523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768" y="2371821"/>
            <a:ext cx="3324632" cy="29019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1CEB6D-3C63-FFD1-3F5D-A6CE9F5B6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46" y="1801098"/>
            <a:ext cx="6001206" cy="42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CF26DE-2561-CBED-D9A6-3C735E2355A5}"/>
              </a:ext>
            </a:extLst>
          </p:cNvPr>
          <p:cNvSpPr/>
          <p:nvPr/>
        </p:nvSpPr>
        <p:spPr>
          <a:xfrm>
            <a:off x="4679950" y="1592924"/>
            <a:ext cx="6470650" cy="1197703"/>
          </a:xfrm>
          <a:prstGeom prst="rect">
            <a:avLst/>
          </a:prstGeom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주제 소개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06979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유저 시나리오</a:t>
            </a:r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94D8A87A-ECA6-D472-B8B6-18D485E8AA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1550" y="34781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BF5247-0715-70B4-7103-3363CAF1A1CC}"/>
              </a:ext>
            </a:extLst>
          </p:cNvPr>
          <p:cNvSpPr/>
          <p:nvPr/>
        </p:nvSpPr>
        <p:spPr>
          <a:xfrm>
            <a:off x="893182" y="3235137"/>
            <a:ext cx="2559535" cy="109554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모니터링 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C0F7C6-0148-62D7-D2EA-6EB797F3E5BE}"/>
              </a:ext>
            </a:extLst>
          </p:cNvPr>
          <p:cNvSpPr/>
          <p:nvPr/>
        </p:nvSpPr>
        <p:spPr>
          <a:xfrm>
            <a:off x="4689060" y="1598015"/>
            <a:ext cx="2051826" cy="1188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사용자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24CE9-78C4-BD93-5567-501D7D4FD81C}"/>
              </a:ext>
            </a:extLst>
          </p:cNvPr>
          <p:cNvSpPr txBox="1"/>
          <p:nvPr/>
        </p:nvSpPr>
        <p:spPr>
          <a:xfrm>
            <a:off x="7792804" y="2009408"/>
            <a:ext cx="230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sz="1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관제사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68C9C8-A758-33F2-8F53-2F6D788A3220}"/>
              </a:ext>
            </a:extLst>
          </p:cNvPr>
          <p:cNvSpPr/>
          <p:nvPr/>
        </p:nvSpPr>
        <p:spPr>
          <a:xfrm>
            <a:off x="4679950" y="3184059"/>
            <a:ext cx="6470650" cy="1197703"/>
          </a:xfrm>
          <a:prstGeom prst="rect">
            <a:avLst/>
          </a:prstGeom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353AE5-D929-884C-04FF-0C63426EB7B8}"/>
              </a:ext>
            </a:extLst>
          </p:cNvPr>
          <p:cNvSpPr/>
          <p:nvPr/>
        </p:nvSpPr>
        <p:spPr>
          <a:xfrm>
            <a:off x="4689060" y="3189150"/>
            <a:ext cx="2051826" cy="1188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8B6B40-DD50-A081-D617-E8460949DD84}"/>
              </a:ext>
            </a:extLst>
          </p:cNvPr>
          <p:cNvSpPr txBox="1"/>
          <p:nvPr/>
        </p:nvSpPr>
        <p:spPr>
          <a:xfrm>
            <a:off x="7868616" y="3598244"/>
            <a:ext cx="230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 </a:t>
            </a:r>
            <a:r>
              <a:rPr lang="ko-KR" altLang="en-US" sz="1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관제를 도와준다</a:t>
            </a:r>
            <a:r>
              <a:rPr lang="en-US" altLang="ko-KR" sz="1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CD12A8-1691-6B98-BACC-2BD0EB05E152}"/>
              </a:ext>
            </a:extLst>
          </p:cNvPr>
          <p:cNvSpPr/>
          <p:nvPr/>
        </p:nvSpPr>
        <p:spPr>
          <a:xfrm>
            <a:off x="4679950" y="4773540"/>
            <a:ext cx="6470650" cy="1197703"/>
          </a:xfrm>
          <a:prstGeom prst="rect">
            <a:avLst/>
          </a:prstGeom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30D1CF-ED83-D727-6114-E616BE04A376}"/>
              </a:ext>
            </a:extLst>
          </p:cNvPr>
          <p:cNvSpPr/>
          <p:nvPr/>
        </p:nvSpPr>
        <p:spPr>
          <a:xfrm>
            <a:off x="4689060" y="4778631"/>
            <a:ext cx="2051826" cy="1188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활용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E6B67-C04D-2A9F-5FF3-49BFF2D21784}"/>
              </a:ext>
            </a:extLst>
          </p:cNvPr>
          <p:cNvSpPr txBox="1"/>
          <p:nvPr/>
        </p:nvSpPr>
        <p:spPr>
          <a:xfrm>
            <a:off x="7473950" y="5049225"/>
            <a:ext cx="3095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UAM</a:t>
            </a:r>
            <a:r>
              <a:rPr lang="ko-KR" altLang="en-US" sz="1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경로 이탈 상황에서 위험을 파악한다</a:t>
            </a:r>
            <a:r>
              <a:rPr lang="en-US" altLang="ko-KR" sz="1800" dirty="0">
                <a:solidFill>
                  <a:schemeClr val="tx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1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7A4C4B-CEAF-145A-5F15-E556DBDFD1B0}"/>
              </a:ext>
            </a:extLst>
          </p:cNvPr>
          <p:cNvGrpSpPr/>
          <p:nvPr/>
        </p:nvGrpSpPr>
        <p:grpSpPr>
          <a:xfrm>
            <a:off x="283583" y="256266"/>
            <a:ext cx="2071883" cy="420564"/>
            <a:chOff x="2900790" y="495227"/>
            <a:chExt cx="3107824" cy="6308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FB1CC4-049E-EC85-4E74-7F8383BE83D9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79893-8BF5-95A7-C41B-2E33A9B19872}"/>
                </a:ext>
              </a:extLst>
            </p:cNvPr>
            <p:cNvSpPr txBox="1"/>
            <p:nvPr/>
          </p:nvSpPr>
          <p:spPr>
            <a:xfrm>
              <a:off x="3627283" y="600987"/>
              <a:ext cx="2381331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한나체 Pro OTF" panose="020B0600000101010101" pitchFamily="34" charset="-127"/>
                  <a:ea typeface="배달의민족 한나체 Pro OTF" panose="020B0600000101010101" pitchFamily="34" charset="-127"/>
                </a:rPr>
                <a:t>주제 소개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4C1361-4341-5969-7E07-771310894245}"/>
              </a:ext>
            </a:extLst>
          </p:cNvPr>
          <p:cNvSpPr txBox="1"/>
          <p:nvPr/>
        </p:nvSpPr>
        <p:spPr>
          <a:xfrm>
            <a:off x="765600" y="703176"/>
            <a:ext cx="206979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유저 시나리오</a:t>
            </a:r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94D8A87A-ECA6-D472-B8B6-18D485E8AA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5D648A-5CC2-FCEE-AC95-16C2AACF3F70}"/>
              </a:ext>
            </a:extLst>
          </p:cNvPr>
          <p:cNvSpPr txBox="1"/>
          <p:nvPr/>
        </p:nvSpPr>
        <p:spPr>
          <a:xfrm>
            <a:off x="565895" y="3581400"/>
            <a:ext cx="8348884" cy="253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 관제사는 현재 </a:t>
            </a:r>
            <a:r>
              <a:rPr lang="ko-KR" altLang="en-US" dirty="0">
                <a:solidFill>
                  <a:srgbClr val="0070C0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충돌 위험이 있는 비행체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가 있는지를 확인하고 싶다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 X-Y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평면에 두 비행체 사이의 거리가 인접한 경우가 있는지 확인한다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   2.1.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존재하지 않을 경우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충돌 위험이 없다고 간주한다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   2.2.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존재할 경우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Z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축을 통해 해당 두 비행체의 고도가 </a:t>
            </a:r>
            <a:r>
              <a:rPr lang="ko-KR" altLang="en-US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비슷한지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확인한다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       2.2.1.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비슷하지 않은 경우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위험이 없다고 간주한다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       2.2.2.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비슷한 경우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위험 상황으로 간주한다</a:t>
            </a:r>
            <a:r>
              <a:rPr lang="en-US" altLang="ko-KR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A8E4C-F1B0-2857-7302-218CA1F7058A}"/>
              </a:ext>
            </a:extLst>
          </p:cNvPr>
          <p:cNvSpPr txBox="1"/>
          <p:nvPr/>
        </p:nvSpPr>
        <p:spPr>
          <a:xfrm>
            <a:off x="562003" y="2876133"/>
            <a:ext cx="376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시나리오</a:t>
            </a:r>
            <a:r>
              <a:rPr lang="en-US" altLang="ko-KR" sz="24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- </a:t>
            </a:r>
            <a:r>
              <a:rPr lang="ko-KR" altLang="en-US" sz="24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충돌 예방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CC12AE-A43F-914F-AF62-1ED31F656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430" y="884101"/>
            <a:ext cx="4246675" cy="30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4051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02.</a:t>
            </a:r>
            <a:r>
              <a:rPr lang="ko-KR" altLang="en-US" sz="4400" b="1" dirty="0">
                <a:solidFill>
                  <a:srgbClr val="3B7DDD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기획 및 설계</a:t>
            </a:r>
            <a:endParaRPr lang="en-US" altLang="ko-KR" sz="4400" b="1" dirty="0">
              <a:solidFill>
                <a:srgbClr val="3B7DDD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1332623" y="2623641"/>
            <a:ext cx="2693366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클래스 다이어그램</a:t>
            </a:r>
            <a:endParaRPr lang="en-US" altLang="ko-KR" sz="2400" dirty="0">
              <a:solidFill>
                <a:srgbClr val="4F60AB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91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3165</Words>
  <Application>Microsoft Office PowerPoint</Application>
  <PresentationFormat>와이드스크린</PresentationFormat>
  <Paragraphs>560</Paragraphs>
  <Slides>39</Slides>
  <Notes>39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BM HANNA Air OTF</vt:lpstr>
      <vt:lpstr>배달의민족 한나체 Air OTF</vt:lpstr>
      <vt:lpstr>Calibri Light</vt:lpstr>
      <vt:lpstr>배달의민족 한나체 Pro OTF</vt:lpstr>
      <vt:lpstr>배달의민족 주아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zh025700@gmail.com</dc:creator>
  <cp:lastModifiedBy>L HANSOL</cp:lastModifiedBy>
  <cp:revision>297</cp:revision>
  <dcterms:created xsi:type="dcterms:W3CDTF">2023-03-16T08:12:41Z</dcterms:created>
  <dcterms:modified xsi:type="dcterms:W3CDTF">2023-05-01T05:07:25Z</dcterms:modified>
</cp:coreProperties>
</file>